
<file path=[Content_Types].xml><?xml version="1.0" encoding="utf-8"?>
<Types xmlns="http://schemas.openxmlformats.org/package/2006/content-types">
  <Override PartName="/ppt/slides/slide45.xml" ContentType="application/vnd.openxmlformats-officedocument.presentationml.slide+xml"/>
  <Override PartName="/ppt/slides/slide53.xml" ContentType="application/vnd.openxmlformats-officedocument.presentationml.slide+xml"/>
  <Override PartName="/ppt/slides/slide18.xml" ContentType="application/vnd.openxmlformats-officedocument.presentationml.slide+xml"/>
  <Override PartName="/ppt/slides/slide9.xml" ContentType="application/vnd.openxmlformats-officedocument.presentationml.slide+xml"/>
  <Override PartName="/ppt/slides/slide41.xml" ContentType="application/vnd.openxmlformats-officedocument.presentationml.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Override PartName="/ppt/slides/slide38.xml" ContentType="application/vnd.openxmlformats-officedocument.presentationml.slide+xml"/>
  <Default Extension="rels" ContentType="application/vnd.openxmlformats-package.relationships+xml"/>
  <Override PartName="/ppt/slides/slide10.xml" ContentType="application/vnd.openxmlformats-officedocument.presentationml.slide+xml"/>
  <Override PartName="/ppt/slideLayouts/slideLayout5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ppt/slides/slide34.xml" ContentType="application/vnd.openxmlformats-officedocument.presentationml.slide+xml"/>
  <Default Extension="jpeg" ContentType="image/jpeg"/>
  <Override PartName="/ppt/theme/theme2.xml" ContentType="application/vnd.openxmlformats-officedocument.theme+xml"/>
  <Override PartName="/ppt/slides/slide58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22.xml" ContentType="application/vnd.openxmlformats-officedocument.presentationml.slide+xml"/>
  <Override PartName="/ppt/slides/slide30.xml" ContentType="application/vnd.openxmlformats-officedocument.presentationml.slide+xml"/>
  <Override PartName="/docProps/app.xml" ContentType="application/vnd.openxmlformats-officedocument.extended-properties+xml"/>
  <Override PartName="/ppt/slides/slide46.xml" ContentType="application/vnd.openxmlformats-officedocument.presentationml.slide+xml"/>
  <Default Extension="xml" ContentType="application/xml"/>
  <Override PartName="/ppt/slides/slide19.xml" ContentType="application/vnd.openxmlformats-officedocument.presentationml.slide+xml"/>
  <Override PartName="/ppt/slides/slide54.xml" ContentType="application/vnd.openxmlformats-officedocument.presentationml.slide+xml"/>
  <Override PartName="/ppt/tableStyles.xml" ContentType="application/vnd.openxmlformats-officedocument.presentationml.tableStyles+xml"/>
  <Override PartName="/ppt/slides/slide42.xml" ContentType="application/vnd.openxmlformats-officedocument.presentationml.slide+xml"/>
  <Override PartName="/ppt/slides/slide50.xml" ContentType="application/vnd.openxmlformats-officedocument.presentationml.slide+xml"/>
  <Override PartName="/ppt/slides/slide15.xml" ContentType="application/vnd.openxmlformats-officedocument.presentationml.slide+xml"/>
  <Override PartName="/ppt/slides/slide6.xml" ContentType="application/vnd.openxmlformats-officedocument.presentationml.slide+xml"/>
  <Override PartName="/ppt/slides/slide39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7.xml" ContentType="application/vnd.openxmlformats-officedocument.presentationml.slide+xml"/>
  <Override PartName="/ppt/slides/slide35.xml" ContentType="application/vnd.openxmlformats-officedocument.presentationml.slide+xml"/>
  <Override PartName="/ppt/slides/slide2.xml" ContentType="application/vnd.openxmlformats-officedocument.presentationml.slide+xml"/>
  <Default Extension="png" ContentType="image/png"/>
  <Override PartName="/ppt/slideLayouts/slideLayout2.xml" ContentType="application/vnd.openxmlformats-officedocument.presentationml.slideLayout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47.xml" ContentType="application/vnd.openxmlformats-officedocument.presentationml.slide+xml"/>
  <Override PartName="/ppt/slides/slide55.xml" ContentType="application/vnd.openxmlformats-officedocument.presentationml.slide+xml"/>
  <Override PartName="/ppt/slides/slide43.xml" ContentType="application/vnd.openxmlformats-officedocument.presentationml.slide+xml"/>
  <Override PartName="/ppt/slides/slide51.xml" ContentType="application/vnd.openxmlformats-officedocument.presentationml.slide+xml"/>
  <Override PartName="/ppt/slides/slide16.xml" ContentType="application/vnd.openxmlformats-officedocument.presentationml.slide+xml"/>
  <Default Extension="gif" ContentType="image/gif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28.xml" ContentType="application/vnd.openxmlformats-officedocument.presentationml.slide+xml"/>
  <Override PartName="/ppt/slides/slide36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4.xml" ContentType="application/vnd.openxmlformats-officedocument.presentationml.slide+xml"/>
  <Override PartName="/ppt/slides/slide32.xml" ContentType="application/vnd.openxmlformats-officedocument.presentationml.slide+xml"/>
  <Override PartName="/ppt/slides/slide48.xml" ContentType="application/vnd.openxmlformats-officedocument.presentationml.slide+xml"/>
  <Override PartName="/ppt/slides/slide56.xml" ContentType="application/vnd.openxmlformats-officedocument.presentationml.slide+xml"/>
  <Override PartName="/ppt/slides/slide20.xml" ContentType="application/vnd.openxmlformats-officedocument.presentationml.slide+xml"/>
  <Override PartName="/ppt/slides/slide44.xml" ContentType="application/vnd.openxmlformats-officedocument.presentationml.slide+xml"/>
  <Override PartName="/ppt/slides/slide52.xml" ContentType="application/vnd.openxmlformats-officedocument.presentationml.slide+xml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s/slide37.xml" ContentType="application/vnd.openxmlformats-officedocument.presentationml.slide+xml"/>
  <Override PartName="/ppt/slides/slide29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9.xml" ContentType="application/vnd.openxmlformats-officedocument.presentationml.slide+xml"/>
  <Override PartName="/ppt/slides/slide57.xml" ContentType="application/vnd.openxmlformats-officedocument.presentationml.slide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60"/>
  </p:notesMasterIdLst>
  <p:sldIdLst>
    <p:sldId id="447" r:id="rId2"/>
    <p:sldId id="550" r:id="rId3"/>
    <p:sldId id="492" r:id="rId4"/>
    <p:sldId id="451" r:id="rId5"/>
    <p:sldId id="527" r:id="rId6"/>
    <p:sldId id="523" r:id="rId7"/>
    <p:sldId id="463" r:id="rId8"/>
    <p:sldId id="524" r:id="rId9"/>
    <p:sldId id="525" r:id="rId10"/>
    <p:sldId id="455" r:id="rId11"/>
    <p:sldId id="494" r:id="rId12"/>
    <p:sldId id="466" r:id="rId13"/>
    <p:sldId id="485" r:id="rId14"/>
    <p:sldId id="486" r:id="rId15"/>
    <p:sldId id="493" r:id="rId16"/>
    <p:sldId id="472" r:id="rId17"/>
    <p:sldId id="530" r:id="rId18"/>
    <p:sldId id="521" r:id="rId19"/>
    <p:sldId id="469" r:id="rId20"/>
    <p:sldId id="499" r:id="rId21"/>
    <p:sldId id="500" r:id="rId22"/>
    <p:sldId id="501" r:id="rId23"/>
    <p:sldId id="502" r:id="rId24"/>
    <p:sldId id="503" r:id="rId25"/>
    <p:sldId id="504" r:id="rId26"/>
    <p:sldId id="505" r:id="rId27"/>
    <p:sldId id="506" r:id="rId28"/>
    <p:sldId id="507" r:id="rId29"/>
    <p:sldId id="533" r:id="rId30"/>
    <p:sldId id="534" r:id="rId31"/>
    <p:sldId id="535" r:id="rId32"/>
    <p:sldId id="536" r:id="rId33"/>
    <p:sldId id="537" r:id="rId34"/>
    <p:sldId id="542" r:id="rId35"/>
    <p:sldId id="532" r:id="rId36"/>
    <p:sldId id="509" r:id="rId37"/>
    <p:sldId id="528" r:id="rId38"/>
    <p:sldId id="529" r:id="rId39"/>
    <p:sldId id="538" r:id="rId40"/>
    <p:sldId id="512" r:id="rId41"/>
    <p:sldId id="539" r:id="rId42"/>
    <p:sldId id="513" r:id="rId43"/>
    <p:sldId id="514" r:id="rId44"/>
    <p:sldId id="551" r:id="rId45"/>
    <p:sldId id="540" r:id="rId46"/>
    <p:sldId id="517" r:id="rId47"/>
    <p:sldId id="515" r:id="rId48"/>
    <p:sldId id="516" r:id="rId49"/>
    <p:sldId id="518" r:id="rId50"/>
    <p:sldId id="476" r:id="rId51"/>
    <p:sldId id="477" r:id="rId52"/>
    <p:sldId id="548" r:id="rId53"/>
    <p:sldId id="544" r:id="rId54"/>
    <p:sldId id="546" r:id="rId55"/>
    <p:sldId id="545" r:id="rId56"/>
    <p:sldId id="547" r:id="rId57"/>
    <p:sldId id="478" r:id="rId58"/>
    <p:sldId id="549" r:id="rId59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-65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-65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-65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-65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-65" charset="0"/>
        <a:ea typeface="+mn-ea"/>
        <a:cs typeface="+mn-cs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Comic Sans MS" pitchFamily="-65" charset="0"/>
        <a:ea typeface="+mn-ea"/>
        <a:cs typeface="+mn-cs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Comic Sans MS" pitchFamily="-65" charset="0"/>
        <a:ea typeface="+mn-ea"/>
        <a:cs typeface="+mn-cs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Comic Sans MS" pitchFamily="-65" charset="0"/>
        <a:ea typeface="+mn-ea"/>
        <a:cs typeface="+mn-cs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Comic Sans MS" pitchFamily="-65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1D0563"/>
    <a:srgbClr val="07196C"/>
    <a:srgbClr val="0A1F7C"/>
    <a:srgbClr val="0C2289"/>
    <a:srgbClr val="102AA6"/>
    <a:srgbClr val="F8F8F8"/>
    <a:srgbClr val="C0C0C0"/>
    <a:srgbClr val="66FF33"/>
    <a:srgbClr val="FFFF00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horzBarState="maximized">
    <p:restoredLeft sz="15620"/>
    <p:restoredTop sz="94660"/>
  </p:normalViewPr>
  <p:slideViewPr>
    <p:cSldViewPr showGuides="1">
      <p:cViewPr>
        <p:scale>
          <a:sx n="120" d="100"/>
          <a:sy n="120" d="100"/>
        </p:scale>
        <p:origin x="-1976" y="-10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viewProps" Target="viewProps.xml"/><Relationship Id="rId64" Type="http://schemas.openxmlformats.org/officeDocument/2006/relationships/theme" Target="theme/theme1.xml"/><Relationship Id="rId65" Type="http://schemas.openxmlformats.org/officeDocument/2006/relationships/tableStyles" Target="tableStyle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notesMaster" Target="notesMasters/notesMaster1.xml"/><Relationship Id="rId61" Type="http://schemas.openxmlformats.org/officeDocument/2006/relationships/printerSettings" Target="printerSettings/printerSettings1.bin"/><Relationship Id="rId62" Type="http://schemas.openxmlformats.org/officeDocument/2006/relationships/presProps" Target="pres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-109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-109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-109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-109" charset="0"/>
              </a:defRPr>
            </a:lvl1pPr>
          </a:lstStyle>
          <a:p>
            <a:pPr>
              <a:defRPr/>
            </a:pPr>
            <a:fld id="{BF263336-6872-B441-8B92-223E0F898AA8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9" charset="0"/>
        <a:ea typeface="ＭＳ Ｐゴシック" pitchFamily="-65" charset="-128"/>
        <a:cs typeface="ＭＳ Ｐゴシック" pitchFamily="-65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9" charset="0"/>
        <a:ea typeface="ＭＳ Ｐゴシック" pitchFamily="-109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9" charset="0"/>
        <a:ea typeface="ＭＳ Ｐゴシック" pitchFamily="-109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9" charset="0"/>
        <a:ea typeface="ＭＳ Ｐゴシック" pitchFamily="-109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9" charset="0"/>
        <a:ea typeface="ＭＳ Ｐゴシック" pitchFamily="-109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6C4450-491B-1E46-BA69-4BB68B2F1B4A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5B2953-D281-BB45-B5BE-CB1726BB2745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45884-6DFA-7B46-BCC1-B810696BBEB9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9D330F-F600-BB4F-A50D-F76A2F16537B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11881F-C65D-1E43-B353-9E5F071295B5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F1A56-8330-D740-8044-D31BFB9F731E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FE9CA2-BF3D-8A48-8CBE-EBBAFE16E79C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535E5B-EF11-6B44-9C0C-6F0071BE0246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9FF4E-7715-6C4C-AAA7-46EED6A753E3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611C67-C0F1-644E-A1CD-E46687478702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F7ACC8-D60F-AD48-982F-8DBF22EB5AF7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E391ACEC-B1FF-2144-9EDD-0F366FF015A3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9" charset="0"/>
          <a:ea typeface="ＭＳ Ｐゴシック" pitchFamily="-65" charset="-128"/>
          <a:cs typeface="ＭＳ Ｐゴシック" pitchFamily="-65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9" charset="0"/>
          <a:ea typeface="ＭＳ Ｐゴシック" pitchFamily="-65" charset="-128"/>
          <a:cs typeface="ＭＳ Ｐゴシック" pitchFamily="-65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9" charset="0"/>
          <a:ea typeface="ＭＳ Ｐゴシック" pitchFamily="-65" charset="-128"/>
          <a:cs typeface="ＭＳ Ｐゴシック" pitchFamily="-65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9" charset="0"/>
          <a:ea typeface="ＭＳ Ｐゴシック" pitchFamily="-65" charset="-128"/>
          <a:cs typeface="ＭＳ Ｐゴシック" pitchFamily="-65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9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9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9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9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-109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-109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-109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9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9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9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9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9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3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gi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png"/><Relationship Id="rId3" Type="http://schemas.openxmlformats.org/officeDocument/2006/relationships/image" Target="../media/image25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eg"/><Relationship Id="rId3" Type="http://schemas.openxmlformats.org/officeDocument/2006/relationships/image" Target="../media/image28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jpeg"/><Relationship Id="rId3" Type="http://schemas.openxmlformats.org/officeDocument/2006/relationships/image" Target="../media/image3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4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jpeg"/><Relationship Id="rId3" Type="http://schemas.openxmlformats.org/officeDocument/2006/relationships/image" Target="../media/image36.gif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jpeg"/><Relationship Id="rId3" Type="http://schemas.openxmlformats.org/officeDocument/2006/relationships/image" Target="../media/image38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9.jpe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0.jpeg"/><Relationship Id="rId3" Type="http://schemas.openxmlformats.org/officeDocument/2006/relationships/image" Target="../media/image41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2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3.png"/><Relationship Id="rId3" Type="http://schemas.openxmlformats.org/officeDocument/2006/relationships/image" Target="../media/image44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image001.jpg"/>
          <p:cNvPicPr>
            <a:picLocks noChangeAspect="1"/>
          </p:cNvPicPr>
          <p:nvPr/>
        </p:nvPicPr>
        <p:blipFill>
          <a:blip r:embed="rId2"/>
          <a:srcRect r="834" b="1181"/>
          <a:stretch>
            <a:fillRect/>
          </a:stretch>
        </p:blipFill>
        <p:spPr bwMode="auto">
          <a:xfrm>
            <a:off x="0" y="417512"/>
            <a:ext cx="9155832" cy="644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1257300" y="0"/>
            <a:ext cx="6629400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8800">
                <a:solidFill>
                  <a:schemeClr val="bg1"/>
                </a:solidFill>
              </a:rPr>
              <a:t>Multiverso?</a:t>
            </a:r>
            <a:r>
              <a:rPr lang="en-US"/>
              <a:t>?</a:t>
            </a:r>
          </a:p>
        </p:txBody>
      </p:sp>
      <p:sp>
        <p:nvSpPr>
          <p:cNvPr id="14340" name="TextBox 3"/>
          <p:cNvSpPr txBox="1">
            <a:spLocks noChangeArrowheads="1"/>
          </p:cNvSpPr>
          <p:nvPr/>
        </p:nvSpPr>
        <p:spPr bwMode="auto">
          <a:xfrm>
            <a:off x="2209800" y="1524000"/>
            <a:ext cx="4267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i="1">
                <a:solidFill>
                  <a:srgbClr val="FFFF00"/>
                </a:solidFill>
              </a:rPr>
              <a:t>Gabriele Ghisellini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685800"/>
            <a:ext cx="8305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 smtClean="0">
                <a:solidFill>
                  <a:srgbClr val="FFFF00"/>
                </a:solidFill>
              </a:rPr>
              <a:t>Definizione</a:t>
            </a:r>
            <a:endParaRPr lang="en-US" sz="4800" dirty="0" smtClean="0">
              <a:solidFill>
                <a:srgbClr val="FFFF00"/>
              </a:solidFill>
            </a:endParaRPr>
          </a:p>
          <a:p>
            <a:pPr algn="ctr"/>
            <a:endParaRPr lang="en-US" sz="4800" dirty="0" smtClean="0">
              <a:solidFill>
                <a:srgbClr val="FFFF00"/>
              </a:solidFill>
            </a:endParaRPr>
          </a:p>
          <a:p>
            <a:pPr algn="ctr"/>
            <a:r>
              <a:rPr lang="en-US" sz="4800" dirty="0" smtClean="0">
                <a:solidFill>
                  <a:srgbClr val="FFFF00"/>
                </a:solidFill>
              </a:rPr>
              <a:t>Se </a:t>
            </a:r>
            <a:r>
              <a:rPr lang="en-US" sz="4800" dirty="0" err="1" smtClean="0">
                <a:solidFill>
                  <a:srgbClr val="FFFF00"/>
                </a:solidFill>
              </a:rPr>
              <a:t>l’</a:t>
            </a:r>
            <a:r>
              <a:rPr lang="en-US" sz="4800" i="1" dirty="0" err="1" smtClean="0">
                <a:solidFill>
                  <a:srgbClr val="FFFF00"/>
                </a:solidFill>
              </a:rPr>
              <a:t>Uni</a:t>
            </a:r>
            <a:r>
              <a:rPr lang="en-US" sz="4800" dirty="0" err="1" smtClean="0">
                <a:solidFill>
                  <a:srgbClr val="FFFF00"/>
                </a:solidFill>
              </a:rPr>
              <a:t>verso</a:t>
            </a:r>
            <a:r>
              <a:rPr lang="en-US" sz="4800" dirty="0" smtClean="0">
                <a:solidFill>
                  <a:srgbClr val="FFFF00"/>
                </a:solidFill>
              </a:rPr>
              <a:t> </a:t>
            </a:r>
            <a:r>
              <a:rPr lang="en-US" sz="4800" dirty="0" err="1" smtClean="0">
                <a:solidFill>
                  <a:srgbClr val="FFFF00"/>
                </a:solidFill>
              </a:rPr>
              <a:t>e</a:t>
            </a:r>
            <a:r>
              <a:rPr lang="en-US" sz="4800" dirty="0" smtClean="0">
                <a:solidFill>
                  <a:srgbClr val="FFFF00"/>
                </a:solidFill>
              </a:rPr>
              <a:t>’ </a:t>
            </a:r>
            <a:r>
              <a:rPr lang="en-US" sz="4800" dirty="0" err="1" smtClean="0">
                <a:solidFill>
                  <a:srgbClr val="FFFF00"/>
                </a:solidFill>
              </a:rPr>
              <a:t>tutta</a:t>
            </a:r>
            <a:r>
              <a:rPr lang="en-US" sz="4800" dirty="0" smtClean="0">
                <a:solidFill>
                  <a:srgbClr val="FFFF00"/>
                </a:solidFill>
              </a:rPr>
              <a:t> la </a:t>
            </a:r>
            <a:r>
              <a:rPr lang="en-US" sz="4800" dirty="0" err="1" smtClean="0">
                <a:solidFill>
                  <a:srgbClr val="FFFF00"/>
                </a:solidFill>
              </a:rPr>
              <a:t>realta</a:t>
            </a:r>
            <a:r>
              <a:rPr lang="en-US" sz="4800" dirty="0" smtClean="0">
                <a:solidFill>
                  <a:srgbClr val="FFFF00"/>
                </a:solidFill>
              </a:rPr>
              <a:t>’ </a:t>
            </a:r>
            <a:r>
              <a:rPr lang="en-US" sz="4800" dirty="0" err="1" smtClean="0">
                <a:solidFill>
                  <a:srgbClr val="FFFF00"/>
                </a:solidFill>
              </a:rPr>
              <a:t>che</a:t>
            </a:r>
            <a:r>
              <a:rPr lang="en-US" sz="4800" dirty="0" smtClean="0">
                <a:solidFill>
                  <a:srgbClr val="FFFF00"/>
                </a:solidFill>
              </a:rPr>
              <a:t> </a:t>
            </a:r>
            <a:r>
              <a:rPr lang="en-US" sz="4800" dirty="0" err="1" smtClean="0">
                <a:solidFill>
                  <a:srgbClr val="FFFF00"/>
                </a:solidFill>
              </a:rPr>
              <a:t>c’e</a:t>
            </a:r>
            <a:r>
              <a:rPr lang="en-US" sz="4800" dirty="0" smtClean="0">
                <a:solidFill>
                  <a:srgbClr val="FFFF00"/>
                </a:solidFill>
              </a:rPr>
              <a:t>’, </a:t>
            </a:r>
            <a:r>
              <a:rPr lang="en-US" sz="4800" dirty="0" err="1" smtClean="0">
                <a:solidFill>
                  <a:srgbClr val="FFFF00"/>
                </a:solidFill>
              </a:rPr>
              <a:t>cos’e</a:t>
            </a:r>
            <a:r>
              <a:rPr lang="en-US" sz="4800" dirty="0" smtClean="0">
                <a:solidFill>
                  <a:srgbClr val="FFFF00"/>
                </a:solidFill>
              </a:rPr>
              <a:t>’ </a:t>
            </a:r>
            <a:r>
              <a:rPr lang="en-US" sz="4800" dirty="0" err="1" smtClean="0">
                <a:solidFill>
                  <a:srgbClr val="FFFF00"/>
                </a:solidFill>
              </a:rPr>
              <a:t>il</a:t>
            </a:r>
            <a:r>
              <a:rPr lang="en-US" sz="4800" dirty="0" smtClean="0">
                <a:solidFill>
                  <a:srgbClr val="FFFF00"/>
                </a:solidFill>
              </a:rPr>
              <a:t> </a:t>
            </a:r>
            <a:r>
              <a:rPr lang="en-US" sz="4800" i="1" dirty="0" err="1" smtClean="0">
                <a:solidFill>
                  <a:srgbClr val="FFFF00"/>
                </a:solidFill>
              </a:rPr>
              <a:t>Multi</a:t>
            </a:r>
            <a:r>
              <a:rPr lang="en-US" sz="4800" dirty="0" err="1" smtClean="0">
                <a:solidFill>
                  <a:srgbClr val="FFFF00"/>
                </a:solidFill>
              </a:rPr>
              <a:t>verso</a:t>
            </a:r>
            <a:r>
              <a:rPr lang="en-US" sz="4800" dirty="0" smtClean="0">
                <a:solidFill>
                  <a:srgbClr val="FFFF00"/>
                </a:solidFill>
              </a:rPr>
              <a:t>? </a:t>
            </a:r>
            <a:endParaRPr lang="en-US" sz="4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rian_gree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064000" cy="304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9016" y="0"/>
            <a:ext cx="5124756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0"/>
            <a:ext cx="7848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 smtClean="0">
                <a:solidFill>
                  <a:srgbClr val="FFFF00"/>
                </a:solidFill>
              </a:rPr>
              <a:t>Pervasi</a:t>
            </a:r>
            <a:r>
              <a:rPr lang="en-US" sz="3600" dirty="0" smtClean="0">
                <a:solidFill>
                  <a:srgbClr val="FFFF00"/>
                </a:solidFill>
              </a:rPr>
              <a:t> </a:t>
            </a:r>
            <a:r>
              <a:rPr lang="en-US" sz="3600" dirty="0" err="1" smtClean="0">
                <a:solidFill>
                  <a:srgbClr val="FFFF00"/>
                </a:solidFill>
              </a:rPr>
              <a:t>da</a:t>
            </a:r>
            <a:r>
              <a:rPr lang="en-US" sz="3600" dirty="0" smtClean="0">
                <a:solidFill>
                  <a:srgbClr val="FFFF00"/>
                </a:solidFill>
              </a:rPr>
              <a:t> un </a:t>
            </a:r>
            <a:r>
              <a:rPr lang="en-US" sz="3600" dirty="0" err="1" smtClean="0">
                <a:solidFill>
                  <a:srgbClr val="FFFF00"/>
                </a:solidFill>
              </a:rPr>
              <a:t>insopprimibile</a:t>
            </a:r>
            <a:r>
              <a:rPr lang="en-US" sz="3600" dirty="0" smtClean="0">
                <a:solidFill>
                  <a:srgbClr val="FFFF00"/>
                </a:solidFill>
              </a:rPr>
              <a:t> </a:t>
            </a:r>
            <a:r>
              <a:rPr lang="en-US" sz="3600" dirty="0" err="1" smtClean="0">
                <a:solidFill>
                  <a:srgbClr val="FFFF00"/>
                </a:solidFill>
              </a:rPr>
              <a:t>egocentrismo</a:t>
            </a:r>
            <a:r>
              <a:rPr lang="en-US" sz="3600" dirty="0" smtClean="0">
                <a:solidFill>
                  <a:srgbClr val="FFFF00"/>
                </a:solidFill>
              </a:rPr>
              <a:t>… </a:t>
            </a:r>
            <a:endParaRPr lang="en-US" sz="3600" dirty="0">
              <a:solidFill>
                <a:srgbClr val="FFFF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0400" y="1096518"/>
            <a:ext cx="1752600" cy="18752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" y="1143000"/>
            <a:ext cx="1682750" cy="20521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04" y="2971800"/>
            <a:ext cx="4197096" cy="38862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2971800"/>
            <a:ext cx="4466897" cy="3886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200" y="382012"/>
            <a:ext cx="7543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 smtClean="0">
                <a:solidFill>
                  <a:srgbClr val="FFFF00"/>
                </a:solidFill>
              </a:rPr>
              <a:t>Condizionati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</a:rPr>
              <a:t>da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</a:rPr>
              <a:t>quello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</a:rPr>
              <a:t>che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</a:rPr>
              <a:t>vediamo</a:t>
            </a:r>
            <a:r>
              <a:rPr lang="en-US" sz="4000" dirty="0" smtClean="0">
                <a:solidFill>
                  <a:srgbClr val="FFFF00"/>
                </a:solidFill>
              </a:rPr>
              <a:t>, </a:t>
            </a:r>
            <a:r>
              <a:rPr lang="en-US" sz="4000" dirty="0" err="1" smtClean="0">
                <a:solidFill>
                  <a:srgbClr val="FFFF00"/>
                </a:solidFill>
              </a:rPr>
              <a:t>da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</a:rPr>
              <a:t>quello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</a:rPr>
              <a:t>che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</a:rPr>
              <a:t>viviamo</a:t>
            </a:r>
            <a:endParaRPr lang="en-US" sz="4000" dirty="0" smtClean="0">
              <a:solidFill>
                <a:srgbClr val="FFFF00"/>
              </a:solidFill>
            </a:endParaRPr>
          </a:p>
          <a:p>
            <a:endParaRPr lang="en-US" sz="4000" dirty="0" smtClean="0">
              <a:solidFill>
                <a:srgbClr val="FFFF00"/>
              </a:solidFill>
            </a:endParaRPr>
          </a:p>
          <a:p>
            <a:endParaRPr lang="en-US" sz="4000" dirty="0" smtClean="0">
              <a:solidFill>
                <a:srgbClr val="FFFF00"/>
              </a:solidFill>
            </a:endParaRPr>
          </a:p>
          <a:p>
            <a:endParaRPr lang="en-US" sz="4000" dirty="0" smtClean="0">
              <a:solidFill>
                <a:srgbClr val="FFFF00"/>
              </a:solidFill>
            </a:endParaRPr>
          </a:p>
          <a:p>
            <a:pPr algn="ctr"/>
            <a:r>
              <a:rPr lang="en-US" sz="4000" dirty="0" smtClean="0">
                <a:solidFill>
                  <a:srgbClr val="FFFF00"/>
                </a:solidFill>
              </a:rPr>
              <a:t>Ma </a:t>
            </a:r>
            <a:r>
              <a:rPr lang="en-US" sz="4000" dirty="0" err="1" smtClean="0">
                <a:solidFill>
                  <a:srgbClr val="FFFF00"/>
                </a:solidFill>
              </a:rPr>
              <a:t>noi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</a:rPr>
              <a:t>siamo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</a:rPr>
              <a:t>piccoli</a:t>
            </a:r>
            <a:r>
              <a:rPr lang="en-US" sz="4000" dirty="0" smtClean="0">
                <a:solidFill>
                  <a:srgbClr val="FFFF00"/>
                </a:solidFill>
              </a:rPr>
              <a:t>!! 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2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14400" y="5410200"/>
            <a:ext cx="7315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solidFill>
                  <a:srgbClr val="FFFF00"/>
                </a:solidFill>
              </a:rPr>
              <a:t>Da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Marte</a:t>
            </a:r>
            <a:r>
              <a:rPr lang="en-US" sz="3200" dirty="0" smtClean="0">
                <a:solidFill>
                  <a:srgbClr val="FFFF00"/>
                </a:solidFill>
              </a:rPr>
              <a:t>... (205 </a:t>
            </a:r>
            <a:r>
              <a:rPr lang="en-US" sz="3200" dirty="0" err="1" smtClean="0">
                <a:solidFill>
                  <a:srgbClr val="FFFF00"/>
                </a:solidFill>
              </a:rPr>
              <a:t>milioni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di</a:t>
            </a:r>
            <a:r>
              <a:rPr lang="en-US" sz="3200" dirty="0" smtClean="0">
                <a:solidFill>
                  <a:srgbClr val="FFFF00"/>
                </a:solidFill>
              </a:rPr>
              <a:t> km) </a:t>
            </a:r>
          </a:p>
          <a:p>
            <a:r>
              <a:rPr lang="en-US" sz="2800" dirty="0" smtClean="0">
                <a:solidFill>
                  <a:srgbClr val="FFFF00"/>
                </a:solidFill>
              </a:rPr>
              <a:t>Mars Reconnaissance Orbiter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072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810237">
            <a:off x="228600" y="5029200"/>
            <a:ext cx="1460703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28800" y="5105400"/>
            <a:ext cx="4648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1000"/>
                    </a:srgbClr>
                  </a:outerShdw>
                </a:effectLst>
              </a:rPr>
              <a:t>Voyager 1  </a:t>
            </a:r>
          </a:p>
          <a:p>
            <a:r>
              <a:rPr lang="en-US" sz="32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1000"/>
                    </a:srgbClr>
                  </a:outerShdw>
                </a:effectLst>
              </a:rPr>
              <a:t>6 </a:t>
            </a:r>
            <a:r>
              <a:rPr lang="en-US" sz="3200" b="1" dirty="0" err="1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1000"/>
                    </a:srgbClr>
                  </a:outerShdw>
                </a:effectLst>
              </a:rPr>
              <a:t>miliardi</a:t>
            </a:r>
            <a:r>
              <a:rPr lang="en-US" sz="32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1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1000"/>
                    </a:srgbClr>
                  </a:outerShdw>
                </a:effectLst>
              </a:rPr>
              <a:t>di</a:t>
            </a:r>
            <a:r>
              <a:rPr lang="en-US" sz="32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1000"/>
                    </a:srgbClr>
                  </a:outerShdw>
                </a:effectLst>
              </a:rPr>
              <a:t> km  </a:t>
            </a:r>
          </a:p>
          <a:p>
            <a:r>
              <a:rPr lang="en-US" sz="32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1000"/>
                    </a:srgbClr>
                  </a:outerShdw>
                </a:effectLst>
              </a:rPr>
              <a:t>14 </a:t>
            </a:r>
            <a:r>
              <a:rPr lang="en-US" sz="3200" b="1" dirty="0" err="1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1000"/>
                    </a:srgbClr>
                  </a:outerShdw>
                </a:effectLst>
              </a:rPr>
              <a:t>febbraio</a:t>
            </a:r>
            <a:r>
              <a:rPr lang="en-US" sz="32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1000"/>
                    </a:srgbClr>
                  </a:outerShdw>
                </a:effectLst>
              </a:rPr>
              <a:t> 1990</a:t>
            </a:r>
            <a:endParaRPr lang="en-US" sz="3200" b="1" dirty="0">
              <a:solidFill>
                <a:srgbClr val="FFFF00"/>
              </a:solidFill>
              <a:effectLst>
                <a:outerShdw blurRad="50800" dist="38100" dir="2700000">
                  <a:srgbClr val="FF0000">
                    <a:alpha val="91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76500" y="0"/>
            <a:ext cx="419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</a:rPr>
              <a:t>A pale blue dot…</a:t>
            </a:r>
            <a:endParaRPr lang="en-U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Milky-Way.jpeg"/>
          <p:cNvPicPr>
            <a:picLocks noChangeAspect="1"/>
          </p:cNvPicPr>
          <p:nvPr/>
        </p:nvPicPr>
        <p:blipFill>
          <a:blip r:embed="rId2"/>
          <a:srcRect t="277"/>
          <a:stretch>
            <a:fillRect/>
          </a:stretch>
        </p:blipFill>
        <p:spPr bwMode="auto">
          <a:xfrm>
            <a:off x="1146175" y="18965"/>
            <a:ext cx="6851650" cy="6839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4beb1e85dc65ba643fabc62bbf7039aa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81063"/>
            <a:ext cx="9144000" cy="513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ndromeda-milky-way-sea.jpeg"/>
          <p:cNvPicPr>
            <a:picLocks noChangeAspect="1"/>
          </p:cNvPicPr>
          <p:nvPr/>
        </p:nvPicPr>
        <p:blipFill>
          <a:blip r:embed="rId2"/>
          <a:srcRect l="10421" r="10421"/>
          <a:stretch>
            <a:fillRect/>
          </a:stretch>
        </p:blipFill>
        <p:spPr>
          <a:xfrm>
            <a:off x="45003" y="0"/>
            <a:ext cx="9114674" cy="647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superc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0"/>
            <a:ext cx="7272338" cy="681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5946" name="Oval 10"/>
          <p:cNvSpPr>
            <a:spLocks noChangeArrowheads="1"/>
          </p:cNvSpPr>
          <p:nvPr/>
        </p:nvSpPr>
        <p:spPr bwMode="auto">
          <a:xfrm>
            <a:off x="3276600" y="2133600"/>
            <a:ext cx="2519363" cy="2520950"/>
          </a:xfrm>
          <a:prstGeom prst="ellipse">
            <a:avLst/>
          </a:prstGeom>
          <a:noFill/>
          <a:ln w="57150">
            <a:solidFill>
              <a:srgbClr val="FFFF00"/>
            </a:solidFill>
            <a:prstDash val="sysDot"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5947" name="Line 11"/>
          <p:cNvSpPr>
            <a:spLocks noChangeShapeType="1"/>
          </p:cNvSpPr>
          <p:nvPr/>
        </p:nvSpPr>
        <p:spPr bwMode="auto">
          <a:xfrm flipH="1" flipV="1">
            <a:off x="3563938" y="2708275"/>
            <a:ext cx="1008062" cy="649288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 type="arrow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5948" name="Oval 12"/>
          <p:cNvSpPr>
            <a:spLocks noChangeArrowheads="1"/>
          </p:cNvSpPr>
          <p:nvPr/>
        </p:nvSpPr>
        <p:spPr bwMode="auto">
          <a:xfrm>
            <a:off x="3276600" y="2997200"/>
            <a:ext cx="2520950" cy="792163"/>
          </a:xfrm>
          <a:prstGeom prst="ellipse">
            <a:avLst/>
          </a:prstGeom>
          <a:noFill/>
          <a:ln w="38100" cap="rnd">
            <a:solidFill>
              <a:srgbClr val="FFFF00"/>
            </a:solidFill>
            <a:prstDash val="sysDot"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5949" name="Text Box 13"/>
          <p:cNvSpPr txBox="1">
            <a:spLocks noChangeArrowheads="1"/>
          </p:cNvSpPr>
          <p:nvPr/>
        </p:nvSpPr>
        <p:spPr bwMode="auto">
          <a:xfrm>
            <a:off x="2700338" y="2852738"/>
            <a:ext cx="11509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100 Mpc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5946" grpId="0" animBg="1"/>
      <p:bldP spid="295947" grpId="0" animBg="1"/>
      <p:bldP spid="295948" grpId="0" animBg="1"/>
      <p:bldP spid="295949" grpId="0"/>
      <p:bldP spid="295949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laniakea_nrao_96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71709" cy="630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28600" y="83403"/>
            <a:ext cx="7696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err="1" smtClean="0">
                <a:solidFill>
                  <a:srgbClr val="FF0000"/>
                </a:solidFill>
                <a:effectLst>
                  <a:outerShdw blurRad="50800" dist="38100" dir="2700000">
                    <a:schemeClr val="tx1"/>
                  </a:outerShdw>
                </a:effectLst>
              </a:rPr>
              <a:t>Laniakea</a:t>
            </a:r>
            <a:r>
              <a:rPr lang="en-US" sz="4800" b="1" dirty="0" smtClean="0">
                <a:solidFill>
                  <a:srgbClr val="FF0000"/>
                </a:solidFill>
                <a:effectLst>
                  <a:outerShdw blurRad="50800" dist="38100" dir="2700000">
                    <a:schemeClr val="tx1"/>
                  </a:outerShdw>
                </a:effectLst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50800" dist="38100" dir="2700000">
                    <a:schemeClr val="tx1"/>
                  </a:outerShdw>
                </a:effectLst>
              </a:rPr>
              <a:t>(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50800" dist="38100" dir="2700000">
                    <a:schemeClr val="tx1"/>
                  </a:outerShdw>
                </a:effectLst>
              </a:rPr>
              <a:t>paradiso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50800" dist="38100" dir="2700000">
                    <a:schemeClr val="tx1"/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50800" dist="38100" dir="2700000">
                    <a:schemeClr val="tx1"/>
                  </a:outerShdw>
                </a:effectLst>
              </a:rPr>
              <a:t>immnenso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50800" dist="38100" dir="2700000">
                    <a:schemeClr val="tx1"/>
                  </a:outerShdw>
                </a:effectLst>
              </a:rPr>
              <a:t>)</a:t>
            </a:r>
            <a:endParaRPr lang="en-US" b="1" dirty="0">
              <a:solidFill>
                <a:srgbClr val="FF0000"/>
              </a:solidFill>
              <a:effectLst>
                <a:outerShdw blurRad="50800" dist="38100" dir="2700000">
                  <a:schemeClr val="tx1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September-4-Figu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4800"/>
            <a:ext cx="9160758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ig-univers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43360"/>
            <a:ext cx="9196250" cy="54554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81200"/>
            <a:ext cx="9144000" cy="4572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3400" y="0"/>
            <a:ext cx="80772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FF00"/>
                </a:solidFill>
              </a:rPr>
              <a:t>Cosmic Microwave background</a:t>
            </a:r>
          </a:p>
          <a:p>
            <a:r>
              <a:rPr lang="en-US" sz="2800" dirty="0" smtClean="0">
                <a:solidFill>
                  <a:srgbClr val="FFFF00"/>
                </a:solidFill>
              </a:rPr>
              <a:t>Questa </a:t>
            </a:r>
            <a:r>
              <a:rPr lang="en-US" sz="2800" dirty="0" err="1" smtClean="0">
                <a:solidFill>
                  <a:srgbClr val="FFFF00"/>
                </a:solidFill>
              </a:rPr>
              <a:t>luce</a:t>
            </a:r>
            <a:r>
              <a:rPr lang="en-US" sz="2800" dirty="0" smtClean="0">
                <a:solidFill>
                  <a:srgbClr val="FFFF00"/>
                </a:solidFill>
              </a:rPr>
              <a:t> ha </a:t>
            </a:r>
            <a:r>
              <a:rPr lang="en-US" sz="2800" dirty="0" err="1" smtClean="0">
                <a:solidFill>
                  <a:srgbClr val="FFFF00"/>
                </a:solidFill>
              </a:rPr>
              <a:t>impiegato</a:t>
            </a:r>
            <a:r>
              <a:rPr lang="en-US" sz="2800" dirty="0" smtClean="0">
                <a:solidFill>
                  <a:srgbClr val="FFFF00"/>
                </a:solidFill>
              </a:rPr>
              <a:t> 13,8 </a:t>
            </a:r>
            <a:r>
              <a:rPr lang="en-US" sz="2800" dirty="0" err="1" smtClean="0">
                <a:solidFill>
                  <a:srgbClr val="FFFF00"/>
                </a:solidFill>
              </a:rPr>
              <a:t>miliardi</a:t>
            </a:r>
            <a:r>
              <a:rPr lang="en-US" sz="2800" dirty="0" smtClean="0">
                <a:solidFill>
                  <a:srgbClr val="FFFF00"/>
                </a:solidFill>
              </a:rPr>
              <a:t>  </a:t>
            </a:r>
            <a:r>
              <a:rPr lang="en-US" sz="2800" dirty="0" err="1" smtClean="0">
                <a:solidFill>
                  <a:srgbClr val="FFFF00"/>
                </a:solidFill>
              </a:rPr>
              <a:t>di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anni</a:t>
            </a:r>
            <a:r>
              <a:rPr lang="en-US" sz="2800" dirty="0" smtClean="0">
                <a:solidFill>
                  <a:srgbClr val="FFFF00"/>
                </a:solidFill>
              </a:rPr>
              <a:t> per </a:t>
            </a:r>
            <a:r>
              <a:rPr lang="en-US" sz="2800" dirty="0" err="1" smtClean="0">
                <a:solidFill>
                  <a:srgbClr val="FFFF00"/>
                </a:solidFill>
              </a:rPr>
              <a:t>raggiungerci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0" y="762000"/>
            <a:ext cx="6781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 smtClean="0">
                <a:solidFill>
                  <a:srgbClr val="FFFF00"/>
                </a:solidFill>
              </a:rPr>
              <a:t>Quanto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</a:rPr>
              <a:t>e</a:t>
            </a:r>
            <a:r>
              <a:rPr lang="en-US" sz="4000" dirty="0" smtClean="0">
                <a:solidFill>
                  <a:srgbClr val="FFFF00"/>
                </a:solidFill>
              </a:rPr>
              <a:t>’ </a:t>
            </a:r>
            <a:r>
              <a:rPr lang="en-US" sz="4000" dirty="0" err="1" smtClean="0">
                <a:solidFill>
                  <a:srgbClr val="FFFF00"/>
                </a:solidFill>
              </a:rPr>
              <a:t>grande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</a:rPr>
              <a:t>il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</a:rPr>
              <a:t>nostro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</a:rPr>
              <a:t>Universo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</a:rPr>
              <a:t>osservabile</a:t>
            </a:r>
            <a:r>
              <a:rPr lang="en-US" sz="4000" dirty="0" smtClean="0">
                <a:solidFill>
                  <a:srgbClr val="FFFF00"/>
                </a:solidFill>
              </a:rPr>
              <a:t> ?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29579" t="17552" r="14789" b="8776"/>
          <a:stretch>
            <a:fillRect/>
          </a:stretch>
        </p:blipFill>
        <p:spPr>
          <a:xfrm>
            <a:off x="2895600" y="2579665"/>
            <a:ext cx="2283451" cy="1698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t="7641" b="7641"/>
          <a:stretch>
            <a:fillRect/>
          </a:stretch>
        </p:blipFill>
        <p:spPr>
          <a:xfrm>
            <a:off x="5943600" y="3048000"/>
            <a:ext cx="2057400" cy="979782"/>
          </a:xfrm>
          <a:prstGeom prst="rect">
            <a:avLst/>
          </a:prstGeom>
        </p:spPr>
      </p:pic>
      <p:sp>
        <p:nvSpPr>
          <p:cNvPr id="6" name="Freeform 5"/>
          <p:cNvSpPr>
            <a:spLocks/>
          </p:cNvSpPr>
          <p:nvPr/>
        </p:nvSpPr>
        <p:spPr bwMode="auto">
          <a:xfrm>
            <a:off x="3852862" y="3392487"/>
            <a:ext cx="719138" cy="73025"/>
          </a:xfrm>
          <a:custGeom>
            <a:avLst/>
            <a:gdLst/>
            <a:ahLst/>
            <a:cxnLst>
              <a:cxn ang="0">
                <a:pos x="0" y="385"/>
              </a:cxn>
              <a:cxn ang="0">
                <a:pos x="90" y="23"/>
              </a:cxn>
              <a:cxn ang="0">
                <a:pos x="226" y="385"/>
              </a:cxn>
              <a:cxn ang="0">
                <a:pos x="317" y="23"/>
              </a:cxn>
              <a:cxn ang="0">
                <a:pos x="453" y="385"/>
              </a:cxn>
              <a:cxn ang="0">
                <a:pos x="544" y="23"/>
              </a:cxn>
              <a:cxn ang="0">
                <a:pos x="680" y="249"/>
              </a:cxn>
              <a:cxn ang="0">
                <a:pos x="816" y="249"/>
              </a:cxn>
            </a:cxnLst>
            <a:rect l="0" t="0" r="r" b="b"/>
            <a:pathLst>
              <a:path w="816" h="385">
                <a:moveTo>
                  <a:pt x="0" y="385"/>
                </a:moveTo>
                <a:cubicBezTo>
                  <a:pt x="26" y="204"/>
                  <a:pt x="52" y="23"/>
                  <a:pt x="90" y="23"/>
                </a:cubicBezTo>
                <a:cubicBezTo>
                  <a:pt x="128" y="23"/>
                  <a:pt x="188" y="385"/>
                  <a:pt x="226" y="385"/>
                </a:cubicBezTo>
                <a:cubicBezTo>
                  <a:pt x="264" y="385"/>
                  <a:pt x="279" y="23"/>
                  <a:pt x="317" y="23"/>
                </a:cubicBezTo>
                <a:cubicBezTo>
                  <a:pt x="355" y="23"/>
                  <a:pt x="415" y="385"/>
                  <a:pt x="453" y="385"/>
                </a:cubicBezTo>
                <a:cubicBezTo>
                  <a:pt x="491" y="385"/>
                  <a:pt x="506" y="46"/>
                  <a:pt x="544" y="23"/>
                </a:cubicBezTo>
                <a:cubicBezTo>
                  <a:pt x="582" y="0"/>
                  <a:pt x="635" y="211"/>
                  <a:pt x="680" y="249"/>
                </a:cubicBezTo>
                <a:cubicBezTo>
                  <a:pt x="725" y="287"/>
                  <a:pt x="793" y="249"/>
                  <a:pt x="816" y="249"/>
                </a:cubicBezTo>
              </a:path>
            </a:pathLst>
          </a:custGeom>
          <a:noFill/>
          <a:ln w="22225">
            <a:solidFill>
              <a:srgbClr val="FFFF00"/>
            </a:solidFill>
            <a:round/>
            <a:headEnd/>
            <a:tailEnd type="triangle" w="lg" len="lg"/>
          </a:ln>
          <a:effectLst/>
        </p:spPr>
        <p:txBody>
          <a:bodyPr wrap="none">
            <a:prstTxWarp prst="textNoShape">
              <a:avLst/>
            </a:prstTxWarp>
          </a:bodyPr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29579" t="17552" r="14789" b="8776"/>
          <a:stretch>
            <a:fillRect/>
          </a:stretch>
        </p:blipFill>
        <p:spPr>
          <a:xfrm>
            <a:off x="2514600" y="2579665"/>
            <a:ext cx="2283451" cy="1698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t="7641" b="7641"/>
          <a:stretch>
            <a:fillRect/>
          </a:stretch>
        </p:blipFill>
        <p:spPr>
          <a:xfrm>
            <a:off x="5943600" y="3048000"/>
            <a:ext cx="2057400" cy="979782"/>
          </a:xfrm>
          <a:prstGeom prst="rect">
            <a:avLst/>
          </a:prstGeom>
        </p:spPr>
      </p:pic>
      <p:sp>
        <p:nvSpPr>
          <p:cNvPr id="6" name="Freeform 5"/>
          <p:cNvSpPr>
            <a:spLocks/>
          </p:cNvSpPr>
          <p:nvPr/>
        </p:nvSpPr>
        <p:spPr bwMode="auto">
          <a:xfrm>
            <a:off x="4310062" y="3392487"/>
            <a:ext cx="719138" cy="73025"/>
          </a:xfrm>
          <a:custGeom>
            <a:avLst/>
            <a:gdLst/>
            <a:ahLst/>
            <a:cxnLst>
              <a:cxn ang="0">
                <a:pos x="0" y="385"/>
              </a:cxn>
              <a:cxn ang="0">
                <a:pos x="90" y="23"/>
              </a:cxn>
              <a:cxn ang="0">
                <a:pos x="226" y="385"/>
              </a:cxn>
              <a:cxn ang="0">
                <a:pos x="317" y="23"/>
              </a:cxn>
              <a:cxn ang="0">
                <a:pos x="453" y="385"/>
              </a:cxn>
              <a:cxn ang="0">
                <a:pos x="544" y="23"/>
              </a:cxn>
              <a:cxn ang="0">
                <a:pos x="680" y="249"/>
              </a:cxn>
              <a:cxn ang="0">
                <a:pos x="816" y="249"/>
              </a:cxn>
            </a:cxnLst>
            <a:rect l="0" t="0" r="r" b="b"/>
            <a:pathLst>
              <a:path w="816" h="385">
                <a:moveTo>
                  <a:pt x="0" y="385"/>
                </a:moveTo>
                <a:cubicBezTo>
                  <a:pt x="26" y="204"/>
                  <a:pt x="52" y="23"/>
                  <a:pt x="90" y="23"/>
                </a:cubicBezTo>
                <a:cubicBezTo>
                  <a:pt x="128" y="23"/>
                  <a:pt x="188" y="385"/>
                  <a:pt x="226" y="385"/>
                </a:cubicBezTo>
                <a:cubicBezTo>
                  <a:pt x="264" y="385"/>
                  <a:pt x="279" y="23"/>
                  <a:pt x="317" y="23"/>
                </a:cubicBezTo>
                <a:cubicBezTo>
                  <a:pt x="355" y="23"/>
                  <a:pt x="415" y="385"/>
                  <a:pt x="453" y="385"/>
                </a:cubicBezTo>
                <a:cubicBezTo>
                  <a:pt x="491" y="385"/>
                  <a:pt x="506" y="46"/>
                  <a:pt x="544" y="23"/>
                </a:cubicBezTo>
                <a:cubicBezTo>
                  <a:pt x="582" y="0"/>
                  <a:pt x="635" y="211"/>
                  <a:pt x="680" y="249"/>
                </a:cubicBezTo>
                <a:cubicBezTo>
                  <a:pt x="725" y="287"/>
                  <a:pt x="793" y="249"/>
                  <a:pt x="816" y="249"/>
                </a:cubicBezTo>
              </a:path>
            </a:pathLst>
          </a:custGeom>
          <a:noFill/>
          <a:ln w="22225">
            <a:solidFill>
              <a:srgbClr val="FFFF00"/>
            </a:solidFill>
            <a:round/>
            <a:headEnd/>
            <a:tailEnd type="triangle" w="lg" len="lg"/>
          </a:ln>
          <a:effectLst/>
        </p:spPr>
        <p:txBody>
          <a:bodyPr wrap="none">
            <a:prstTxWarp prst="textNoShape">
              <a:avLst/>
            </a:prstTxWarp>
          </a:bodyPr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29579" t="17552" r="14789" b="8776"/>
          <a:stretch>
            <a:fillRect/>
          </a:stretch>
        </p:blipFill>
        <p:spPr>
          <a:xfrm>
            <a:off x="2209800" y="2579665"/>
            <a:ext cx="2283451" cy="1698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t="7641" b="7641"/>
          <a:stretch>
            <a:fillRect/>
          </a:stretch>
        </p:blipFill>
        <p:spPr>
          <a:xfrm>
            <a:off x="5943600" y="3048000"/>
            <a:ext cx="2057400" cy="979782"/>
          </a:xfrm>
          <a:prstGeom prst="rect">
            <a:avLst/>
          </a:prstGeom>
        </p:spPr>
      </p:pic>
      <p:sp>
        <p:nvSpPr>
          <p:cNvPr id="6" name="Freeform 5"/>
          <p:cNvSpPr>
            <a:spLocks/>
          </p:cNvSpPr>
          <p:nvPr/>
        </p:nvSpPr>
        <p:spPr bwMode="auto">
          <a:xfrm>
            <a:off x="4462462" y="3392487"/>
            <a:ext cx="719138" cy="73025"/>
          </a:xfrm>
          <a:custGeom>
            <a:avLst/>
            <a:gdLst/>
            <a:ahLst/>
            <a:cxnLst>
              <a:cxn ang="0">
                <a:pos x="0" y="385"/>
              </a:cxn>
              <a:cxn ang="0">
                <a:pos x="90" y="23"/>
              </a:cxn>
              <a:cxn ang="0">
                <a:pos x="226" y="385"/>
              </a:cxn>
              <a:cxn ang="0">
                <a:pos x="317" y="23"/>
              </a:cxn>
              <a:cxn ang="0">
                <a:pos x="453" y="385"/>
              </a:cxn>
              <a:cxn ang="0">
                <a:pos x="544" y="23"/>
              </a:cxn>
              <a:cxn ang="0">
                <a:pos x="680" y="249"/>
              </a:cxn>
              <a:cxn ang="0">
                <a:pos x="816" y="249"/>
              </a:cxn>
            </a:cxnLst>
            <a:rect l="0" t="0" r="r" b="b"/>
            <a:pathLst>
              <a:path w="816" h="385">
                <a:moveTo>
                  <a:pt x="0" y="385"/>
                </a:moveTo>
                <a:cubicBezTo>
                  <a:pt x="26" y="204"/>
                  <a:pt x="52" y="23"/>
                  <a:pt x="90" y="23"/>
                </a:cubicBezTo>
                <a:cubicBezTo>
                  <a:pt x="128" y="23"/>
                  <a:pt x="188" y="385"/>
                  <a:pt x="226" y="385"/>
                </a:cubicBezTo>
                <a:cubicBezTo>
                  <a:pt x="264" y="385"/>
                  <a:pt x="279" y="23"/>
                  <a:pt x="317" y="23"/>
                </a:cubicBezTo>
                <a:cubicBezTo>
                  <a:pt x="355" y="23"/>
                  <a:pt x="415" y="385"/>
                  <a:pt x="453" y="385"/>
                </a:cubicBezTo>
                <a:cubicBezTo>
                  <a:pt x="491" y="385"/>
                  <a:pt x="506" y="46"/>
                  <a:pt x="544" y="23"/>
                </a:cubicBezTo>
                <a:cubicBezTo>
                  <a:pt x="582" y="0"/>
                  <a:pt x="635" y="211"/>
                  <a:pt x="680" y="249"/>
                </a:cubicBezTo>
                <a:cubicBezTo>
                  <a:pt x="725" y="287"/>
                  <a:pt x="793" y="249"/>
                  <a:pt x="816" y="249"/>
                </a:cubicBezTo>
              </a:path>
            </a:pathLst>
          </a:custGeom>
          <a:noFill/>
          <a:ln w="22225">
            <a:solidFill>
              <a:srgbClr val="FFFF00"/>
            </a:solidFill>
            <a:round/>
            <a:headEnd/>
            <a:tailEnd type="triangle" w="lg" len="lg"/>
          </a:ln>
          <a:effectLst/>
        </p:spPr>
        <p:txBody>
          <a:bodyPr wrap="none">
            <a:prstTxWarp prst="textNoShape">
              <a:avLst/>
            </a:prstTxWarp>
          </a:bodyPr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29579" t="17552" r="14789" b="8776"/>
          <a:stretch>
            <a:fillRect/>
          </a:stretch>
        </p:blipFill>
        <p:spPr>
          <a:xfrm>
            <a:off x="1905000" y="2579665"/>
            <a:ext cx="2283451" cy="1698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t="7641" b="7641"/>
          <a:stretch>
            <a:fillRect/>
          </a:stretch>
        </p:blipFill>
        <p:spPr>
          <a:xfrm>
            <a:off x="5943600" y="3048000"/>
            <a:ext cx="2057400" cy="979782"/>
          </a:xfrm>
          <a:prstGeom prst="rect">
            <a:avLst/>
          </a:prstGeom>
        </p:spPr>
      </p:pic>
      <p:sp>
        <p:nvSpPr>
          <p:cNvPr id="6" name="Freeform 5"/>
          <p:cNvSpPr>
            <a:spLocks/>
          </p:cNvSpPr>
          <p:nvPr/>
        </p:nvSpPr>
        <p:spPr bwMode="auto">
          <a:xfrm>
            <a:off x="4691062" y="3392487"/>
            <a:ext cx="719138" cy="73025"/>
          </a:xfrm>
          <a:custGeom>
            <a:avLst/>
            <a:gdLst/>
            <a:ahLst/>
            <a:cxnLst>
              <a:cxn ang="0">
                <a:pos x="0" y="385"/>
              </a:cxn>
              <a:cxn ang="0">
                <a:pos x="90" y="23"/>
              </a:cxn>
              <a:cxn ang="0">
                <a:pos x="226" y="385"/>
              </a:cxn>
              <a:cxn ang="0">
                <a:pos x="317" y="23"/>
              </a:cxn>
              <a:cxn ang="0">
                <a:pos x="453" y="385"/>
              </a:cxn>
              <a:cxn ang="0">
                <a:pos x="544" y="23"/>
              </a:cxn>
              <a:cxn ang="0">
                <a:pos x="680" y="249"/>
              </a:cxn>
              <a:cxn ang="0">
                <a:pos x="816" y="249"/>
              </a:cxn>
            </a:cxnLst>
            <a:rect l="0" t="0" r="r" b="b"/>
            <a:pathLst>
              <a:path w="816" h="385">
                <a:moveTo>
                  <a:pt x="0" y="385"/>
                </a:moveTo>
                <a:cubicBezTo>
                  <a:pt x="26" y="204"/>
                  <a:pt x="52" y="23"/>
                  <a:pt x="90" y="23"/>
                </a:cubicBezTo>
                <a:cubicBezTo>
                  <a:pt x="128" y="23"/>
                  <a:pt x="188" y="385"/>
                  <a:pt x="226" y="385"/>
                </a:cubicBezTo>
                <a:cubicBezTo>
                  <a:pt x="264" y="385"/>
                  <a:pt x="279" y="23"/>
                  <a:pt x="317" y="23"/>
                </a:cubicBezTo>
                <a:cubicBezTo>
                  <a:pt x="355" y="23"/>
                  <a:pt x="415" y="385"/>
                  <a:pt x="453" y="385"/>
                </a:cubicBezTo>
                <a:cubicBezTo>
                  <a:pt x="491" y="385"/>
                  <a:pt x="506" y="46"/>
                  <a:pt x="544" y="23"/>
                </a:cubicBezTo>
                <a:cubicBezTo>
                  <a:pt x="582" y="0"/>
                  <a:pt x="635" y="211"/>
                  <a:pt x="680" y="249"/>
                </a:cubicBezTo>
                <a:cubicBezTo>
                  <a:pt x="725" y="287"/>
                  <a:pt x="793" y="249"/>
                  <a:pt x="816" y="249"/>
                </a:cubicBezTo>
              </a:path>
            </a:pathLst>
          </a:custGeom>
          <a:noFill/>
          <a:ln w="22225">
            <a:solidFill>
              <a:srgbClr val="FFFF00"/>
            </a:solidFill>
            <a:round/>
            <a:headEnd/>
            <a:tailEnd type="triangle" w="lg" len="lg"/>
          </a:ln>
          <a:effectLst/>
        </p:spPr>
        <p:txBody>
          <a:bodyPr wrap="none">
            <a:prstTxWarp prst="textNoShape">
              <a:avLst/>
            </a:prstTxWarp>
          </a:bodyPr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29579" t="17552" r="14789" b="8776"/>
          <a:stretch>
            <a:fillRect/>
          </a:stretch>
        </p:blipFill>
        <p:spPr>
          <a:xfrm>
            <a:off x="1676400" y="2579665"/>
            <a:ext cx="2283451" cy="1698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t="7641" b="7641"/>
          <a:stretch>
            <a:fillRect/>
          </a:stretch>
        </p:blipFill>
        <p:spPr>
          <a:xfrm>
            <a:off x="5943600" y="3048000"/>
            <a:ext cx="2057400" cy="979782"/>
          </a:xfrm>
          <a:prstGeom prst="rect">
            <a:avLst/>
          </a:prstGeom>
        </p:spPr>
      </p:pic>
      <p:sp>
        <p:nvSpPr>
          <p:cNvPr id="6" name="Freeform 5"/>
          <p:cNvSpPr>
            <a:spLocks/>
          </p:cNvSpPr>
          <p:nvPr/>
        </p:nvSpPr>
        <p:spPr bwMode="auto">
          <a:xfrm>
            <a:off x="4995862" y="3392487"/>
            <a:ext cx="719138" cy="73025"/>
          </a:xfrm>
          <a:custGeom>
            <a:avLst/>
            <a:gdLst/>
            <a:ahLst/>
            <a:cxnLst>
              <a:cxn ang="0">
                <a:pos x="0" y="385"/>
              </a:cxn>
              <a:cxn ang="0">
                <a:pos x="90" y="23"/>
              </a:cxn>
              <a:cxn ang="0">
                <a:pos x="226" y="385"/>
              </a:cxn>
              <a:cxn ang="0">
                <a:pos x="317" y="23"/>
              </a:cxn>
              <a:cxn ang="0">
                <a:pos x="453" y="385"/>
              </a:cxn>
              <a:cxn ang="0">
                <a:pos x="544" y="23"/>
              </a:cxn>
              <a:cxn ang="0">
                <a:pos x="680" y="249"/>
              </a:cxn>
              <a:cxn ang="0">
                <a:pos x="816" y="249"/>
              </a:cxn>
            </a:cxnLst>
            <a:rect l="0" t="0" r="r" b="b"/>
            <a:pathLst>
              <a:path w="816" h="385">
                <a:moveTo>
                  <a:pt x="0" y="385"/>
                </a:moveTo>
                <a:cubicBezTo>
                  <a:pt x="26" y="204"/>
                  <a:pt x="52" y="23"/>
                  <a:pt x="90" y="23"/>
                </a:cubicBezTo>
                <a:cubicBezTo>
                  <a:pt x="128" y="23"/>
                  <a:pt x="188" y="385"/>
                  <a:pt x="226" y="385"/>
                </a:cubicBezTo>
                <a:cubicBezTo>
                  <a:pt x="264" y="385"/>
                  <a:pt x="279" y="23"/>
                  <a:pt x="317" y="23"/>
                </a:cubicBezTo>
                <a:cubicBezTo>
                  <a:pt x="355" y="23"/>
                  <a:pt x="415" y="385"/>
                  <a:pt x="453" y="385"/>
                </a:cubicBezTo>
                <a:cubicBezTo>
                  <a:pt x="491" y="385"/>
                  <a:pt x="506" y="46"/>
                  <a:pt x="544" y="23"/>
                </a:cubicBezTo>
                <a:cubicBezTo>
                  <a:pt x="582" y="0"/>
                  <a:pt x="635" y="211"/>
                  <a:pt x="680" y="249"/>
                </a:cubicBezTo>
                <a:cubicBezTo>
                  <a:pt x="725" y="287"/>
                  <a:pt x="793" y="249"/>
                  <a:pt x="816" y="249"/>
                </a:cubicBezTo>
              </a:path>
            </a:pathLst>
          </a:custGeom>
          <a:noFill/>
          <a:ln w="22225">
            <a:solidFill>
              <a:srgbClr val="FFFF00"/>
            </a:solidFill>
            <a:round/>
            <a:headEnd/>
            <a:tailEnd type="triangle" w="lg" len="lg"/>
          </a:ln>
          <a:effectLst/>
        </p:spPr>
        <p:txBody>
          <a:bodyPr wrap="none">
            <a:prstTxWarp prst="textNoShape">
              <a:avLst/>
            </a:prstTxWarp>
          </a:bodyPr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29579" t="17552" r="14789" b="8776"/>
          <a:stretch>
            <a:fillRect/>
          </a:stretch>
        </p:blipFill>
        <p:spPr>
          <a:xfrm>
            <a:off x="1447800" y="2579665"/>
            <a:ext cx="2283451" cy="1698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t="7641" b="7641"/>
          <a:stretch>
            <a:fillRect/>
          </a:stretch>
        </p:blipFill>
        <p:spPr>
          <a:xfrm>
            <a:off x="5943600" y="3048000"/>
            <a:ext cx="2057400" cy="979782"/>
          </a:xfrm>
          <a:prstGeom prst="rect">
            <a:avLst/>
          </a:prstGeom>
        </p:spPr>
      </p:pic>
      <p:sp>
        <p:nvSpPr>
          <p:cNvPr id="6" name="Freeform 5"/>
          <p:cNvSpPr>
            <a:spLocks/>
          </p:cNvSpPr>
          <p:nvPr/>
        </p:nvSpPr>
        <p:spPr bwMode="auto">
          <a:xfrm>
            <a:off x="5300662" y="3392487"/>
            <a:ext cx="719138" cy="73025"/>
          </a:xfrm>
          <a:custGeom>
            <a:avLst/>
            <a:gdLst/>
            <a:ahLst/>
            <a:cxnLst>
              <a:cxn ang="0">
                <a:pos x="0" y="385"/>
              </a:cxn>
              <a:cxn ang="0">
                <a:pos x="90" y="23"/>
              </a:cxn>
              <a:cxn ang="0">
                <a:pos x="226" y="385"/>
              </a:cxn>
              <a:cxn ang="0">
                <a:pos x="317" y="23"/>
              </a:cxn>
              <a:cxn ang="0">
                <a:pos x="453" y="385"/>
              </a:cxn>
              <a:cxn ang="0">
                <a:pos x="544" y="23"/>
              </a:cxn>
              <a:cxn ang="0">
                <a:pos x="680" y="249"/>
              </a:cxn>
              <a:cxn ang="0">
                <a:pos x="816" y="249"/>
              </a:cxn>
            </a:cxnLst>
            <a:rect l="0" t="0" r="r" b="b"/>
            <a:pathLst>
              <a:path w="816" h="385">
                <a:moveTo>
                  <a:pt x="0" y="385"/>
                </a:moveTo>
                <a:cubicBezTo>
                  <a:pt x="26" y="204"/>
                  <a:pt x="52" y="23"/>
                  <a:pt x="90" y="23"/>
                </a:cubicBezTo>
                <a:cubicBezTo>
                  <a:pt x="128" y="23"/>
                  <a:pt x="188" y="385"/>
                  <a:pt x="226" y="385"/>
                </a:cubicBezTo>
                <a:cubicBezTo>
                  <a:pt x="264" y="385"/>
                  <a:pt x="279" y="23"/>
                  <a:pt x="317" y="23"/>
                </a:cubicBezTo>
                <a:cubicBezTo>
                  <a:pt x="355" y="23"/>
                  <a:pt x="415" y="385"/>
                  <a:pt x="453" y="385"/>
                </a:cubicBezTo>
                <a:cubicBezTo>
                  <a:pt x="491" y="385"/>
                  <a:pt x="506" y="46"/>
                  <a:pt x="544" y="23"/>
                </a:cubicBezTo>
                <a:cubicBezTo>
                  <a:pt x="582" y="0"/>
                  <a:pt x="635" y="211"/>
                  <a:pt x="680" y="249"/>
                </a:cubicBezTo>
                <a:cubicBezTo>
                  <a:pt x="725" y="287"/>
                  <a:pt x="793" y="249"/>
                  <a:pt x="816" y="249"/>
                </a:cubicBezTo>
              </a:path>
            </a:pathLst>
          </a:custGeom>
          <a:noFill/>
          <a:ln w="22225">
            <a:solidFill>
              <a:srgbClr val="FFFF00"/>
            </a:solidFill>
            <a:round/>
            <a:headEnd/>
            <a:tailEnd type="triangle" w="lg" len="lg"/>
          </a:ln>
          <a:effectLst/>
        </p:spPr>
        <p:txBody>
          <a:bodyPr wrap="none">
            <a:prstTxWarp prst="textNoShape">
              <a:avLst/>
            </a:prstTxWarp>
          </a:bodyPr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29579" t="17552" r="14789" b="8776"/>
          <a:stretch>
            <a:fillRect/>
          </a:stretch>
        </p:blipFill>
        <p:spPr>
          <a:xfrm>
            <a:off x="1143000" y="2579665"/>
            <a:ext cx="2283451" cy="1698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t="7641" b="7641"/>
          <a:stretch>
            <a:fillRect/>
          </a:stretch>
        </p:blipFill>
        <p:spPr>
          <a:xfrm>
            <a:off x="5943600" y="3048000"/>
            <a:ext cx="2057400" cy="979782"/>
          </a:xfrm>
          <a:prstGeom prst="rect">
            <a:avLst/>
          </a:prstGeom>
        </p:spPr>
      </p:pic>
      <p:sp>
        <p:nvSpPr>
          <p:cNvPr id="6" name="Freeform 5"/>
          <p:cNvSpPr>
            <a:spLocks/>
          </p:cNvSpPr>
          <p:nvPr/>
        </p:nvSpPr>
        <p:spPr bwMode="auto">
          <a:xfrm>
            <a:off x="5681662" y="3392487"/>
            <a:ext cx="719138" cy="73025"/>
          </a:xfrm>
          <a:custGeom>
            <a:avLst/>
            <a:gdLst/>
            <a:ahLst/>
            <a:cxnLst>
              <a:cxn ang="0">
                <a:pos x="0" y="385"/>
              </a:cxn>
              <a:cxn ang="0">
                <a:pos x="90" y="23"/>
              </a:cxn>
              <a:cxn ang="0">
                <a:pos x="226" y="385"/>
              </a:cxn>
              <a:cxn ang="0">
                <a:pos x="317" y="23"/>
              </a:cxn>
              <a:cxn ang="0">
                <a:pos x="453" y="385"/>
              </a:cxn>
              <a:cxn ang="0">
                <a:pos x="544" y="23"/>
              </a:cxn>
              <a:cxn ang="0">
                <a:pos x="680" y="249"/>
              </a:cxn>
              <a:cxn ang="0">
                <a:pos x="816" y="249"/>
              </a:cxn>
            </a:cxnLst>
            <a:rect l="0" t="0" r="r" b="b"/>
            <a:pathLst>
              <a:path w="816" h="385">
                <a:moveTo>
                  <a:pt x="0" y="385"/>
                </a:moveTo>
                <a:cubicBezTo>
                  <a:pt x="26" y="204"/>
                  <a:pt x="52" y="23"/>
                  <a:pt x="90" y="23"/>
                </a:cubicBezTo>
                <a:cubicBezTo>
                  <a:pt x="128" y="23"/>
                  <a:pt x="188" y="385"/>
                  <a:pt x="226" y="385"/>
                </a:cubicBezTo>
                <a:cubicBezTo>
                  <a:pt x="264" y="385"/>
                  <a:pt x="279" y="23"/>
                  <a:pt x="317" y="23"/>
                </a:cubicBezTo>
                <a:cubicBezTo>
                  <a:pt x="355" y="23"/>
                  <a:pt x="415" y="385"/>
                  <a:pt x="453" y="385"/>
                </a:cubicBezTo>
                <a:cubicBezTo>
                  <a:pt x="491" y="385"/>
                  <a:pt x="506" y="46"/>
                  <a:pt x="544" y="23"/>
                </a:cubicBezTo>
                <a:cubicBezTo>
                  <a:pt x="582" y="0"/>
                  <a:pt x="635" y="211"/>
                  <a:pt x="680" y="249"/>
                </a:cubicBezTo>
                <a:cubicBezTo>
                  <a:pt x="725" y="287"/>
                  <a:pt x="793" y="249"/>
                  <a:pt x="816" y="249"/>
                </a:cubicBezTo>
              </a:path>
            </a:pathLst>
          </a:custGeom>
          <a:noFill/>
          <a:ln w="22225">
            <a:solidFill>
              <a:srgbClr val="FFFF00"/>
            </a:solidFill>
            <a:round/>
            <a:headEnd/>
            <a:tailEnd type="triangle" w="lg" len="lg"/>
          </a:ln>
          <a:effectLst/>
        </p:spPr>
        <p:txBody>
          <a:bodyPr wrap="none">
            <a:prstTxWarp prst="textNoShape">
              <a:avLst/>
            </a:prstTxWarp>
          </a:bodyPr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29579" t="17552" r="14789" b="8776"/>
          <a:stretch>
            <a:fillRect/>
          </a:stretch>
        </p:blipFill>
        <p:spPr>
          <a:xfrm>
            <a:off x="916949" y="2579665"/>
            <a:ext cx="2283451" cy="1698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t="7641" b="7641"/>
          <a:stretch>
            <a:fillRect/>
          </a:stretch>
        </p:blipFill>
        <p:spPr>
          <a:xfrm>
            <a:off x="5943600" y="3048000"/>
            <a:ext cx="2057400" cy="979782"/>
          </a:xfrm>
          <a:prstGeom prst="rect">
            <a:avLst/>
          </a:prstGeom>
        </p:spPr>
      </p:pic>
      <p:sp>
        <p:nvSpPr>
          <p:cNvPr id="6" name="Freeform 5"/>
          <p:cNvSpPr>
            <a:spLocks/>
          </p:cNvSpPr>
          <p:nvPr/>
        </p:nvSpPr>
        <p:spPr bwMode="auto">
          <a:xfrm>
            <a:off x="6138862" y="3392487"/>
            <a:ext cx="719138" cy="73025"/>
          </a:xfrm>
          <a:custGeom>
            <a:avLst/>
            <a:gdLst/>
            <a:ahLst/>
            <a:cxnLst>
              <a:cxn ang="0">
                <a:pos x="0" y="385"/>
              </a:cxn>
              <a:cxn ang="0">
                <a:pos x="90" y="23"/>
              </a:cxn>
              <a:cxn ang="0">
                <a:pos x="226" y="385"/>
              </a:cxn>
              <a:cxn ang="0">
                <a:pos x="317" y="23"/>
              </a:cxn>
              <a:cxn ang="0">
                <a:pos x="453" y="385"/>
              </a:cxn>
              <a:cxn ang="0">
                <a:pos x="544" y="23"/>
              </a:cxn>
              <a:cxn ang="0">
                <a:pos x="680" y="249"/>
              </a:cxn>
              <a:cxn ang="0">
                <a:pos x="816" y="249"/>
              </a:cxn>
            </a:cxnLst>
            <a:rect l="0" t="0" r="r" b="b"/>
            <a:pathLst>
              <a:path w="816" h="385">
                <a:moveTo>
                  <a:pt x="0" y="385"/>
                </a:moveTo>
                <a:cubicBezTo>
                  <a:pt x="26" y="204"/>
                  <a:pt x="52" y="23"/>
                  <a:pt x="90" y="23"/>
                </a:cubicBezTo>
                <a:cubicBezTo>
                  <a:pt x="128" y="23"/>
                  <a:pt x="188" y="385"/>
                  <a:pt x="226" y="385"/>
                </a:cubicBezTo>
                <a:cubicBezTo>
                  <a:pt x="264" y="385"/>
                  <a:pt x="279" y="23"/>
                  <a:pt x="317" y="23"/>
                </a:cubicBezTo>
                <a:cubicBezTo>
                  <a:pt x="355" y="23"/>
                  <a:pt x="415" y="385"/>
                  <a:pt x="453" y="385"/>
                </a:cubicBezTo>
                <a:cubicBezTo>
                  <a:pt x="491" y="385"/>
                  <a:pt x="506" y="46"/>
                  <a:pt x="544" y="23"/>
                </a:cubicBezTo>
                <a:cubicBezTo>
                  <a:pt x="582" y="0"/>
                  <a:pt x="635" y="211"/>
                  <a:pt x="680" y="249"/>
                </a:cubicBezTo>
                <a:cubicBezTo>
                  <a:pt x="725" y="287"/>
                  <a:pt x="793" y="249"/>
                  <a:pt x="816" y="249"/>
                </a:cubicBezTo>
              </a:path>
            </a:pathLst>
          </a:custGeom>
          <a:noFill/>
          <a:ln w="22225">
            <a:solidFill>
              <a:srgbClr val="FFFF00"/>
            </a:solidFill>
            <a:round/>
            <a:headEnd/>
            <a:tailEnd type="triangle" w="lg" len="lg"/>
          </a:ln>
          <a:effectLst/>
        </p:spPr>
        <p:txBody>
          <a:bodyPr wrap="none">
            <a:prstTxWarp prst="textNoShape">
              <a:avLst/>
            </a:prstTxWarp>
          </a:bodyPr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29579" t="17552" r="14789" b="8776"/>
          <a:stretch>
            <a:fillRect/>
          </a:stretch>
        </p:blipFill>
        <p:spPr>
          <a:xfrm>
            <a:off x="2895600" y="2579665"/>
            <a:ext cx="2283451" cy="1698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t="7641" b="7641"/>
          <a:stretch>
            <a:fillRect/>
          </a:stretch>
        </p:blipFill>
        <p:spPr>
          <a:xfrm>
            <a:off x="5943600" y="3048000"/>
            <a:ext cx="2057400" cy="979782"/>
          </a:xfrm>
          <a:prstGeom prst="rect">
            <a:avLst/>
          </a:prstGeom>
        </p:spPr>
      </p:pic>
      <p:sp>
        <p:nvSpPr>
          <p:cNvPr id="6" name="Freeform 5"/>
          <p:cNvSpPr>
            <a:spLocks/>
          </p:cNvSpPr>
          <p:nvPr/>
        </p:nvSpPr>
        <p:spPr bwMode="auto">
          <a:xfrm>
            <a:off x="3852862" y="3392487"/>
            <a:ext cx="719138" cy="73025"/>
          </a:xfrm>
          <a:custGeom>
            <a:avLst/>
            <a:gdLst/>
            <a:ahLst/>
            <a:cxnLst>
              <a:cxn ang="0">
                <a:pos x="0" y="385"/>
              </a:cxn>
              <a:cxn ang="0">
                <a:pos x="90" y="23"/>
              </a:cxn>
              <a:cxn ang="0">
                <a:pos x="226" y="385"/>
              </a:cxn>
              <a:cxn ang="0">
                <a:pos x="317" y="23"/>
              </a:cxn>
              <a:cxn ang="0">
                <a:pos x="453" y="385"/>
              </a:cxn>
              <a:cxn ang="0">
                <a:pos x="544" y="23"/>
              </a:cxn>
              <a:cxn ang="0">
                <a:pos x="680" y="249"/>
              </a:cxn>
              <a:cxn ang="0">
                <a:pos x="816" y="249"/>
              </a:cxn>
            </a:cxnLst>
            <a:rect l="0" t="0" r="r" b="b"/>
            <a:pathLst>
              <a:path w="816" h="385">
                <a:moveTo>
                  <a:pt x="0" y="385"/>
                </a:moveTo>
                <a:cubicBezTo>
                  <a:pt x="26" y="204"/>
                  <a:pt x="52" y="23"/>
                  <a:pt x="90" y="23"/>
                </a:cubicBezTo>
                <a:cubicBezTo>
                  <a:pt x="128" y="23"/>
                  <a:pt x="188" y="385"/>
                  <a:pt x="226" y="385"/>
                </a:cubicBezTo>
                <a:cubicBezTo>
                  <a:pt x="264" y="385"/>
                  <a:pt x="279" y="23"/>
                  <a:pt x="317" y="23"/>
                </a:cubicBezTo>
                <a:cubicBezTo>
                  <a:pt x="355" y="23"/>
                  <a:pt x="415" y="385"/>
                  <a:pt x="453" y="385"/>
                </a:cubicBezTo>
                <a:cubicBezTo>
                  <a:pt x="491" y="385"/>
                  <a:pt x="506" y="46"/>
                  <a:pt x="544" y="23"/>
                </a:cubicBezTo>
                <a:cubicBezTo>
                  <a:pt x="582" y="0"/>
                  <a:pt x="635" y="211"/>
                  <a:pt x="680" y="249"/>
                </a:cubicBezTo>
                <a:cubicBezTo>
                  <a:pt x="725" y="287"/>
                  <a:pt x="793" y="249"/>
                  <a:pt x="816" y="249"/>
                </a:cubicBezTo>
              </a:path>
            </a:pathLst>
          </a:custGeom>
          <a:noFill/>
          <a:ln w="22225">
            <a:solidFill>
              <a:srgbClr val="FFFF00"/>
            </a:solidFill>
            <a:round/>
            <a:headEnd/>
            <a:tailEnd type="triangle" w="lg" len="lg"/>
          </a:ln>
          <a:effectLst/>
        </p:spPr>
        <p:txBody>
          <a:bodyPr wrap="none">
            <a:prstTxWarp prst="textNoShape">
              <a:avLst/>
            </a:prstTxWarp>
          </a:bodyPr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886200" y="4572000"/>
            <a:ext cx="3048000" cy="1588"/>
          </a:xfrm>
          <a:prstGeom prst="straightConnector1">
            <a:avLst/>
          </a:prstGeom>
          <a:ln w="57150" cap="flat" cmpd="sng" algn="ctr">
            <a:solidFill>
              <a:srgbClr val="FFFF00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590800" y="4953000"/>
            <a:ext cx="525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10 </a:t>
            </a:r>
            <a:r>
              <a:rPr lang="en-US" dirty="0" err="1" smtClean="0">
                <a:solidFill>
                  <a:srgbClr val="FFFF00"/>
                </a:solidFill>
              </a:rPr>
              <a:t>miliardi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anni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  <a:sym typeface="Wingdings"/>
              </a:rPr>
              <a:t></a:t>
            </a:r>
            <a:r>
              <a:rPr lang="en-US" dirty="0" smtClean="0">
                <a:solidFill>
                  <a:srgbClr val="FFFF00"/>
                </a:solidFill>
                <a:sym typeface="Wingdings"/>
              </a:rPr>
              <a:t> 10 </a:t>
            </a:r>
            <a:r>
              <a:rPr lang="en-US" dirty="0" err="1" smtClean="0">
                <a:solidFill>
                  <a:srgbClr val="FFFF00"/>
                </a:solidFill>
                <a:sym typeface="Wingdings"/>
              </a:rPr>
              <a:t>miliardi</a:t>
            </a:r>
            <a:r>
              <a:rPr lang="en-US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sym typeface="Wingdings"/>
              </a:rPr>
              <a:t>di</a:t>
            </a:r>
            <a:r>
              <a:rPr lang="en-US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sym typeface="Wingdings"/>
              </a:rPr>
              <a:t>anni</a:t>
            </a:r>
            <a:r>
              <a:rPr lang="en-US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sym typeface="Wingdings"/>
              </a:rPr>
              <a:t>luce</a:t>
            </a:r>
            <a:r>
              <a:rPr lang="en-US" dirty="0" smtClean="0">
                <a:solidFill>
                  <a:srgbClr val="FFFF00"/>
                </a:solidFill>
                <a:sym typeface="Wingdings"/>
              </a:rPr>
              <a:t>?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29579" t="17552" r="14789" b="8776"/>
          <a:stretch>
            <a:fillRect/>
          </a:stretch>
        </p:blipFill>
        <p:spPr>
          <a:xfrm>
            <a:off x="916949" y="2579665"/>
            <a:ext cx="2283451" cy="1698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t="7641" b="7641"/>
          <a:stretch>
            <a:fillRect/>
          </a:stretch>
        </p:blipFill>
        <p:spPr>
          <a:xfrm>
            <a:off x="5943600" y="3048000"/>
            <a:ext cx="2057400" cy="979782"/>
          </a:xfrm>
          <a:prstGeom prst="rect">
            <a:avLst/>
          </a:prstGeom>
        </p:spPr>
      </p:pic>
      <p:sp>
        <p:nvSpPr>
          <p:cNvPr id="6" name="Freeform 5"/>
          <p:cNvSpPr>
            <a:spLocks/>
          </p:cNvSpPr>
          <p:nvPr/>
        </p:nvSpPr>
        <p:spPr bwMode="auto">
          <a:xfrm>
            <a:off x="6138862" y="3392487"/>
            <a:ext cx="719138" cy="73025"/>
          </a:xfrm>
          <a:custGeom>
            <a:avLst/>
            <a:gdLst/>
            <a:ahLst/>
            <a:cxnLst>
              <a:cxn ang="0">
                <a:pos x="0" y="385"/>
              </a:cxn>
              <a:cxn ang="0">
                <a:pos x="90" y="23"/>
              </a:cxn>
              <a:cxn ang="0">
                <a:pos x="226" y="385"/>
              </a:cxn>
              <a:cxn ang="0">
                <a:pos x="317" y="23"/>
              </a:cxn>
              <a:cxn ang="0">
                <a:pos x="453" y="385"/>
              </a:cxn>
              <a:cxn ang="0">
                <a:pos x="544" y="23"/>
              </a:cxn>
              <a:cxn ang="0">
                <a:pos x="680" y="249"/>
              </a:cxn>
              <a:cxn ang="0">
                <a:pos x="816" y="249"/>
              </a:cxn>
            </a:cxnLst>
            <a:rect l="0" t="0" r="r" b="b"/>
            <a:pathLst>
              <a:path w="816" h="385">
                <a:moveTo>
                  <a:pt x="0" y="385"/>
                </a:moveTo>
                <a:cubicBezTo>
                  <a:pt x="26" y="204"/>
                  <a:pt x="52" y="23"/>
                  <a:pt x="90" y="23"/>
                </a:cubicBezTo>
                <a:cubicBezTo>
                  <a:pt x="128" y="23"/>
                  <a:pt x="188" y="385"/>
                  <a:pt x="226" y="385"/>
                </a:cubicBezTo>
                <a:cubicBezTo>
                  <a:pt x="264" y="385"/>
                  <a:pt x="279" y="23"/>
                  <a:pt x="317" y="23"/>
                </a:cubicBezTo>
                <a:cubicBezTo>
                  <a:pt x="355" y="23"/>
                  <a:pt x="415" y="385"/>
                  <a:pt x="453" y="385"/>
                </a:cubicBezTo>
                <a:cubicBezTo>
                  <a:pt x="491" y="385"/>
                  <a:pt x="506" y="46"/>
                  <a:pt x="544" y="23"/>
                </a:cubicBezTo>
                <a:cubicBezTo>
                  <a:pt x="582" y="0"/>
                  <a:pt x="635" y="211"/>
                  <a:pt x="680" y="249"/>
                </a:cubicBezTo>
                <a:cubicBezTo>
                  <a:pt x="725" y="287"/>
                  <a:pt x="793" y="249"/>
                  <a:pt x="816" y="249"/>
                </a:cubicBezTo>
              </a:path>
            </a:pathLst>
          </a:custGeom>
          <a:noFill/>
          <a:ln w="22225">
            <a:solidFill>
              <a:srgbClr val="FFFF00"/>
            </a:solidFill>
            <a:round/>
            <a:headEnd/>
            <a:tailEnd type="triangle" w="lg" len="lg"/>
          </a:ln>
          <a:effectLst/>
        </p:spPr>
        <p:txBody>
          <a:bodyPr wrap="none">
            <a:prstTxWarp prst="textNoShape">
              <a:avLst/>
            </a:prstTxWarp>
          </a:bodyPr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828800" y="4572000"/>
            <a:ext cx="5105400" cy="1588"/>
          </a:xfrm>
          <a:prstGeom prst="straightConnector1">
            <a:avLst/>
          </a:prstGeom>
          <a:ln w="57150" cap="flat" cmpd="sng" algn="ctr">
            <a:solidFill>
              <a:srgbClr val="FFFF00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209800" y="4953000"/>
            <a:ext cx="48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10 </a:t>
            </a:r>
            <a:r>
              <a:rPr lang="en-US" dirty="0" err="1" smtClean="0">
                <a:solidFill>
                  <a:srgbClr val="FFFF00"/>
                </a:solidFill>
              </a:rPr>
              <a:t>miliardi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anni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  <a:sym typeface="Wingdings"/>
              </a:rPr>
              <a:t></a:t>
            </a:r>
            <a:r>
              <a:rPr lang="en-US" dirty="0" smtClean="0">
                <a:solidFill>
                  <a:srgbClr val="FFFF00"/>
                </a:solidFill>
                <a:sym typeface="Wingdings"/>
              </a:rPr>
              <a:t> 33 </a:t>
            </a:r>
            <a:r>
              <a:rPr lang="en-US" dirty="0" err="1" smtClean="0">
                <a:solidFill>
                  <a:srgbClr val="FFFF00"/>
                </a:solidFill>
                <a:sym typeface="Wingdings"/>
              </a:rPr>
              <a:t>miliardi</a:t>
            </a:r>
            <a:r>
              <a:rPr lang="en-US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sym typeface="Wingdings"/>
              </a:rPr>
              <a:t>di</a:t>
            </a:r>
            <a:r>
              <a:rPr lang="en-US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sym typeface="Wingdings"/>
              </a:rPr>
              <a:t>anni</a:t>
            </a:r>
            <a:r>
              <a:rPr lang="en-US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sym typeface="Wingdings"/>
              </a:rPr>
              <a:t>luce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81200" y="762000"/>
            <a:ext cx="6629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FF00"/>
                </a:solidFill>
              </a:rPr>
              <a:t>LA STRADA SI ALLUNGA MENTRE LA LUCE VIAGGIA…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29579" t="17552" r="14789" b="8776"/>
          <a:stretch>
            <a:fillRect/>
          </a:stretch>
        </p:blipFill>
        <p:spPr>
          <a:xfrm>
            <a:off x="1981200" y="2579665"/>
            <a:ext cx="2283451" cy="1698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t="7641" b="7641"/>
          <a:stretch>
            <a:fillRect/>
          </a:stretch>
        </p:blipFill>
        <p:spPr>
          <a:xfrm>
            <a:off x="5943600" y="3048000"/>
            <a:ext cx="2057400" cy="979782"/>
          </a:xfrm>
          <a:prstGeom prst="rect">
            <a:avLst/>
          </a:prstGeom>
        </p:spPr>
      </p:pic>
      <p:sp>
        <p:nvSpPr>
          <p:cNvPr id="6" name="Freeform 5"/>
          <p:cNvSpPr>
            <a:spLocks/>
          </p:cNvSpPr>
          <p:nvPr/>
        </p:nvSpPr>
        <p:spPr bwMode="auto">
          <a:xfrm>
            <a:off x="2819400" y="3392487"/>
            <a:ext cx="719138" cy="73025"/>
          </a:xfrm>
          <a:custGeom>
            <a:avLst/>
            <a:gdLst/>
            <a:ahLst/>
            <a:cxnLst>
              <a:cxn ang="0">
                <a:pos x="0" y="385"/>
              </a:cxn>
              <a:cxn ang="0">
                <a:pos x="90" y="23"/>
              </a:cxn>
              <a:cxn ang="0">
                <a:pos x="226" y="385"/>
              </a:cxn>
              <a:cxn ang="0">
                <a:pos x="317" y="23"/>
              </a:cxn>
              <a:cxn ang="0">
                <a:pos x="453" y="385"/>
              </a:cxn>
              <a:cxn ang="0">
                <a:pos x="544" y="23"/>
              </a:cxn>
              <a:cxn ang="0">
                <a:pos x="680" y="249"/>
              </a:cxn>
              <a:cxn ang="0">
                <a:pos x="816" y="249"/>
              </a:cxn>
            </a:cxnLst>
            <a:rect l="0" t="0" r="r" b="b"/>
            <a:pathLst>
              <a:path w="816" h="385">
                <a:moveTo>
                  <a:pt x="0" y="385"/>
                </a:moveTo>
                <a:cubicBezTo>
                  <a:pt x="26" y="204"/>
                  <a:pt x="52" y="23"/>
                  <a:pt x="90" y="23"/>
                </a:cubicBezTo>
                <a:cubicBezTo>
                  <a:pt x="128" y="23"/>
                  <a:pt x="188" y="385"/>
                  <a:pt x="226" y="385"/>
                </a:cubicBezTo>
                <a:cubicBezTo>
                  <a:pt x="264" y="385"/>
                  <a:pt x="279" y="23"/>
                  <a:pt x="317" y="23"/>
                </a:cubicBezTo>
                <a:cubicBezTo>
                  <a:pt x="355" y="23"/>
                  <a:pt x="415" y="385"/>
                  <a:pt x="453" y="385"/>
                </a:cubicBezTo>
                <a:cubicBezTo>
                  <a:pt x="491" y="385"/>
                  <a:pt x="506" y="46"/>
                  <a:pt x="544" y="23"/>
                </a:cubicBezTo>
                <a:cubicBezTo>
                  <a:pt x="582" y="0"/>
                  <a:pt x="635" y="211"/>
                  <a:pt x="680" y="249"/>
                </a:cubicBezTo>
                <a:cubicBezTo>
                  <a:pt x="725" y="287"/>
                  <a:pt x="793" y="249"/>
                  <a:pt x="816" y="249"/>
                </a:cubicBezTo>
              </a:path>
            </a:pathLst>
          </a:custGeom>
          <a:noFill/>
          <a:ln w="22225">
            <a:solidFill>
              <a:srgbClr val="FFFF00"/>
            </a:solidFill>
            <a:round/>
            <a:headEnd/>
            <a:tailEnd type="triangle" w="lg" len="lg"/>
          </a:ln>
          <a:effectLst/>
        </p:spPr>
        <p:txBody>
          <a:bodyPr wrap="none">
            <a:prstTxWarp prst="textNoShape">
              <a:avLst/>
            </a:prstTxWarp>
          </a:bodyPr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rot="5400000">
            <a:off x="-609600" y="3429000"/>
            <a:ext cx="6858000" cy="1588"/>
          </a:xfrm>
          <a:prstGeom prst="line">
            <a:avLst/>
          </a:prstGeom>
          <a:ln w="25400" cap="flat" cmpd="sng" algn="ctr">
            <a:solidFill>
              <a:srgbClr val="FF0000"/>
            </a:solidFill>
            <a:prstDash val="lgDash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29579" t="17552" r="14789" b="8776"/>
          <a:stretch>
            <a:fillRect/>
          </a:stretch>
        </p:blipFill>
        <p:spPr>
          <a:xfrm>
            <a:off x="1447800" y="2579665"/>
            <a:ext cx="2283451" cy="1698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t="7641" b="7641"/>
          <a:stretch>
            <a:fillRect/>
          </a:stretch>
        </p:blipFill>
        <p:spPr>
          <a:xfrm>
            <a:off x="5943600" y="3048000"/>
            <a:ext cx="2057400" cy="979782"/>
          </a:xfrm>
          <a:prstGeom prst="rect">
            <a:avLst/>
          </a:prstGeom>
        </p:spPr>
      </p:pic>
      <p:sp>
        <p:nvSpPr>
          <p:cNvPr id="6" name="Freeform 5"/>
          <p:cNvSpPr>
            <a:spLocks/>
          </p:cNvSpPr>
          <p:nvPr/>
        </p:nvSpPr>
        <p:spPr bwMode="auto">
          <a:xfrm>
            <a:off x="2743200" y="3392487"/>
            <a:ext cx="719138" cy="73025"/>
          </a:xfrm>
          <a:custGeom>
            <a:avLst/>
            <a:gdLst/>
            <a:ahLst/>
            <a:cxnLst>
              <a:cxn ang="0">
                <a:pos x="0" y="385"/>
              </a:cxn>
              <a:cxn ang="0">
                <a:pos x="90" y="23"/>
              </a:cxn>
              <a:cxn ang="0">
                <a:pos x="226" y="385"/>
              </a:cxn>
              <a:cxn ang="0">
                <a:pos x="317" y="23"/>
              </a:cxn>
              <a:cxn ang="0">
                <a:pos x="453" y="385"/>
              </a:cxn>
              <a:cxn ang="0">
                <a:pos x="544" y="23"/>
              </a:cxn>
              <a:cxn ang="0">
                <a:pos x="680" y="249"/>
              </a:cxn>
              <a:cxn ang="0">
                <a:pos x="816" y="249"/>
              </a:cxn>
            </a:cxnLst>
            <a:rect l="0" t="0" r="r" b="b"/>
            <a:pathLst>
              <a:path w="816" h="385">
                <a:moveTo>
                  <a:pt x="0" y="385"/>
                </a:moveTo>
                <a:cubicBezTo>
                  <a:pt x="26" y="204"/>
                  <a:pt x="52" y="23"/>
                  <a:pt x="90" y="23"/>
                </a:cubicBezTo>
                <a:cubicBezTo>
                  <a:pt x="128" y="23"/>
                  <a:pt x="188" y="385"/>
                  <a:pt x="226" y="385"/>
                </a:cubicBezTo>
                <a:cubicBezTo>
                  <a:pt x="264" y="385"/>
                  <a:pt x="279" y="23"/>
                  <a:pt x="317" y="23"/>
                </a:cubicBezTo>
                <a:cubicBezTo>
                  <a:pt x="355" y="23"/>
                  <a:pt x="415" y="385"/>
                  <a:pt x="453" y="385"/>
                </a:cubicBezTo>
                <a:cubicBezTo>
                  <a:pt x="491" y="385"/>
                  <a:pt x="506" y="46"/>
                  <a:pt x="544" y="23"/>
                </a:cubicBezTo>
                <a:cubicBezTo>
                  <a:pt x="582" y="0"/>
                  <a:pt x="635" y="211"/>
                  <a:pt x="680" y="249"/>
                </a:cubicBezTo>
                <a:cubicBezTo>
                  <a:pt x="725" y="287"/>
                  <a:pt x="793" y="249"/>
                  <a:pt x="816" y="249"/>
                </a:cubicBezTo>
              </a:path>
            </a:pathLst>
          </a:custGeom>
          <a:noFill/>
          <a:ln w="22225">
            <a:solidFill>
              <a:srgbClr val="FFFF00"/>
            </a:solidFill>
            <a:round/>
            <a:headEnd/>
            <a:tailEnd type="triangle" w="lg" len="lg"/>
          </a:ln>
          <a:effectLst/>
        </p:spPr>
        <p:txBody>
          <a:bodyPr wrap="none">
            <a:prstTxWarp prst="textNoShape">
              <a:avLst/>
            </a:prstTxWarp>
          </a:bodyPr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rot="5400000">
            <a:off x="-609600" y="3429000"/>
            <a:ext cx="6858000" cy="1588"/>
          </a:xfrm>
          <a:prstGeom prst="line">
            <a:avLst/>
          </a:prstGeom>
          <a:ln w="25400" cap="flat" cmpd="sng" algn="ctr">
            <a:solidFill>
              <a:srgbClr val="FF0000"/>
            </a:solidFill>
            <a:prstDash val="lgDash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29579" t="17552" r="14789" b="8776"/>
          <a:stretch>
            <a:fillRect/>
          </a:stretch>
        </p:blipFill>
        <p:spPr>
          <a:xfrm>
            <a:off x="1143000" y="2579665"/>
            <a:ext cx="2283451" cy="1698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t="7641" b="7641"/>
          <a:stretch>
            <a:fillRect/>
          </a:stretch>
        </p:blipFill>
        <p:spPr>
          <a:xfrm>
            <a:off x="5943600" y="3048000"/>
            <a:ext cx="2057400" cy="979782"/>
          </a:xfrm>
          <a:prstGeom prst="rect">
            <a:avLst/>
          </a:prstGeom>
        </p:spPr>
      </p:pic>
      <p:sp>
        <p:nvSpPr>
          <p:cNvPr id="6" name="Freeform 5"/>
          <p:cNvSpPr>
            <a:spLocks/>
          </p:cNvSpPr>
          <p:nvPr/>
        </p:nvSpPr>
        <p:spPr bwMode="auto">
          <a:xfrm>
            <a:off x="2633662" y="3392487"/>
            <a:ext cx="719138" cy="73025"/>
          </a:xfrm>
          <a:custGeom>
            <a:avLst/>
            <a:gdLst/>
            <a:ahLst/>
            <a:cxnLst>
              <a:cxn ang="0">
                <a:pos x="0" y="385"/>
              </a:cxn>
              <a:cxn ang="0">
                <a:pos x="90" y="23"/>
              </a:cxn>
              <a:cxn ang="0">
                <a:pos x="226" y="385"/>
              </a:cxn>
              <a:cxn ang="0">
                <a:pos x="317" y="23"/>
              </a:cxn>
              <a:cxn ang="0">
                <a:pos x="453" y="385"/>
              </a:cxn>
              <a:cxn ang="0">
                <a:pos x="544" y="23"/>
              </a:cxn>
              <a:cxn ang="0">
                <a:pos x="680" y="249"/>
              </a:cxn>
              <a:cxn ang="0">
                <a:pos x="816" y="249"/>
              </a:cxn>
            </a:cxnLst>
            <a:rect l="0" t="0" r="r" b="b"/>
            <a:pathLst>
              <a:path w="816" h="385">
                <a:moveTo>
                  <a:pt x="0" y="385"/>
                </a:moveTo>
                <a:cubicBezTo>
                  <a:pt x="26" y="204"/>
                  <a:pt x="52" y="23"/>
                  <a:pt x="90" y="23"/>
                </a:cubicBezTo>
                <a:cubicBezTo>
                  <a:pt x="128" y="23"/>
                  <a:pt x="188" y="385"/>
                  <a:pt x="226" y="385"/>
                </a:cubicBezTo>
                <a:cubicBezTo>
                  <a:pt x="264" y="385"/>
                  <a:pt x="279" y="23"/>
                  <a:pt x="317" y="23"/>
                </a:cubicBezTo>
                <a:cubicBezTo>
                  <a:pt x="355" y="23"/>
                  <a:pt x="415" y="385"/>
                  <a:pt x="453" y="385"/>
                </a:cubicBezTo>
                <a:cubicBezTo>
                  <a:pt x="491" y="385"/>
                  <a:pt x="506" y="46"/>
                  <a:pt x="544" y="23"/>
                </a:cubicBezTo>
                <a:cubicBezTo>
                  <a:pt x="582" y="0"/>
                  <a:pt x="635" y="211"/>
                  <a:pt x="680" y="249"/>
                </a:cubicBezTo>
                <a:cubicBezTo>
                  <a:pt x="725" y="287"/>
                  <a:pt x="793" y="249"/>
                  <a:pt x="816" y="249"/>
                </a:cubicBezTo>
              </a:path>
            </a:pathLst>
          </a:custGeom>
          <a:noFill/>
          <a:ln w="22225">
            <a:solidFill>
              <a:srgbClr val="FFFF00"/>
            </a:solidFill>
            <a:round/>
            <a:headEnd/>
            <a:tailEnd type="triangle" w="lg" len="lg"/>
          </a:ln>
          <a:effectLst/>
        </p:spPr>
        <p:txBody>
          <a:bodyPr wrap="none">
            <a:prstTxWarp prst="textNoShape">
              <a:avLst/>
            </a:prstTxWarp>
          </a:bodyPr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rot="5400000">
            <a:off x="-609600" y="3429000"/>
            <a:ext cx="6858000" cy="1588"/>
          </a:xfrm>
          <a:prstGeom prst="line">
            <a:avLst/>
          </a:prstGeom>
          <a:ln w="25400" cap="flat" cmpd="sng" algn="ctr">
            <a:solidFill>
              <a:srgbClr val="FF0000"/>
            </a:solidFill>
            <a:prstDash val="lgDash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29579" t="17552" r="14789" b="8776"/>
          <a:stretch>
            <a:fillRect/>
          </a:stretch>
        </p:blipFill>
        <p:spPr>
          <a:xfrm>
            <a:off x="764549" y="2579665"/>
            <a:ext cx="2283451" cy="1698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t="7641" b="7641"/>
          <a:stretch>
            <a:fillRect/>
          </a:stretch>
        </p:blipFill>
        <p:spPr>
          <a:xfrm>
            <a:off x="5943600" y="3048000"/>
            <a:ext cx="2057400" cy="979782"/>
          </a:xfrm>
          <a:prstGeom prst="rect">
            <a:avLst/>
          </a:prstGeom>
        </p:spPr>
      </p:pic>
      <p:sp>
        <p:nvSpPr>
          <p:cNvPr id="6" name="Freeform 5"/>
          <p:cNvSpPr>
            <a:spLocks/>
          </p:cNvSpPr>
          <p:nvPr/>
        </p:nvSpPr>
        <p:spPr bwMode="auto">
          <a:xfrm>
            <a:off x="2557462" y="3392487"/>
            <a:ext cx="719138" cy="73025"/>
          </a:xfrm>
          <a:custGeom>
            <a:avLst/>
            <a:gdLst/>
            <a:ahLst/>
            <a:cxnLst>
              <a:cxn ang="0">
                <a:pos x="0" y="385"/>
              </a:cxn>
              <a:cxn ang="0">
                <a:pos x="90" y="23"/>
              </a:cxn>
              <a:cxn ang="0">
                <a:pos x="226" y="385"/>
              </a:cxn>
              <a:cxn ang="0">
                <a:pos x="317" y="23"/>
              </a:cxn>
              <a:cxn ang="0">
                <a:pos x="453" y="385"/>
              </a:cxn>
              <a:cxn ang="0">
                <a:pos x="544" y="23"/>
              </a:cxn>
              <a:cxn ang="0">
                <a:pos x="680" y="249"/>
              </a:cxn>
              <a:cxn ang="0">
                <a:pos x="816" y="249"/>
              </a:cxn>
            </a:cxnLst>
            <a:rect l="0" t="0" r="r" b="b"/>
            <a:pathLst>
              <a:path w="816" h="385">
                <a:moveTo>
                  <a:pt x="0" y="385"/>
                </a:moveTo>
                <a:cubicBezTo>
                  <a:pt x="26" y="204"/>
                  <a:pt x="52" y="23"/>
                  <a:pt x="90" y="23"/>
                </a:cubicBezTo>
                <a:cubicBezTo>
                  <a:pt x="128" y="23"/>
                  <a:pt x="188" y="385"/>
                  <a:pt x="226" y="385"/>
                </a:cubicBezTo>
                <a:cubicBezTo>
                  <a:pt x="264" y="385"/>
                  <a:pt x="279" y="23"/>
                  <a:pt x="317" y="23"/>
                </a:cubicBezTo>
                <a:cubicBezTo>
                  <a:pt x="355" y="23"/>
                  <a:pt x="415" y="385"/>
                  <a:pt x="453" y="385"/>
                </a:cubicBezTo>
                <a:cubicBezTo>
                  <a:pt x="491" y="385"/>
                  <a:pt x="506" y="46"/>
                  <a:pt x="544" y="23"/>
                </a:cubicBezTo>
                <a:cubicBezTo>
                  <a:pt x="582" y="0"/>
                  <a:pt x="635" y="211"/>
                  <a:pt x="680" y="249"/>
                </a:cubicBezTo>
                <a:cubicBezTo>
                  <a:pt x="725" y="287"/>
                  <a:pt x="793" y="249"/>
                  <a:pt x="816" y="249"/>
                </a:cubicBezTo>
              </a:path>
            </a:pathLst>
          </a:custGeom>
          <a:noFill/>
          <a:ln w="22225">
            <a:solidFill>
              <a:srgbClr val="FFFF00"/>
            </a:solidFill>
            <a:round/>
            <a:headEnd/>
            <a:tailEnd type="triangle" w="lg" len="lg"/>
          </a:ln>
          <a:effectLst/>
        </p:spPr>
        <p:txBody>
          <a:bodyPr wrap="none">
            <a:prstTxWarp prst="textNoShape">
              <a:avLst/>
            </a:prstTxWarp>
          </a:bodyPr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rot="5400000">
            <a:off x="-609600" y="3429000"/>
            <a:ext cx="6858000" cy="1588"/>
          </a:xfrm>
          <a:prstGeom prst="line">
            <a:avLst/>
          </a:prstGeom>
          <a:ln w="25400" cap="flat" cmpd="sng" algn="ctr">
            <a:solidFill>
              <a:srgbClr val="FF0000"/>
            </a:solidFill>
            <a:prstDash val="lgDash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29579" t="17552" r="14789" b="8776"/>
          <a:stretch>
            <a:fillRect/>
          </a:stretch>
        </p:blipFill>
        <p:spPr>
          <a:xfrm>
            <a:off x="533400" y="2579665"/>
            <a:ext cx="2283451" cy="1698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t="7641" b="7641"/>
          <a:stretch>
            <a:fillRect/>
          </a:stretch>
        </p:blipFill>
        <p:spPr>
          <a:xfrm>
            <a:off x="5943600" y="3048000"/>
            <a:ext cx="2057400" cy="979782"/>
          </a:xfrm>
          <a:prstGeom prst="rect">
            <a:avLst/>
          </a:prstGeom>
        </p:spPr>
      </p:pic>
      <p:sp>
        <p:nvSpPr>
          <p:cNvPr id="6" name="Freeform 5"/>
          <p:cNvSpPr>
            <a:spLocks/>
          </p:cNvSpPr>
          <p:nvPr/>
        </p:nvSpPr>
        <p:spPr bwMode="auto">
          <a:xfrm>
            <a:off x="2438400" y="3392487"/>
            <a:ext cx="719138" cy="73025"/>
          </a:xfrm>
          <a:custGeom>
            <a:avLst/>
            <a:gdLst/>
            <a:ahLst/>
            <a:cxnLst>
              <a:cxn ang="0">
                <a:pos x="0" y="385"/>
              </a:cxn>
              <a:cxn ang="0">
                <a:pos x="90" y="23"/>
              </a:cxn>
              <a:cxn ang="0">
                <a:pos x="226" y="385"/>
              </a:cxn>
              <a:cxn ang="0">
                <a:pos x="317" y="23"/>
              </a:cxn>
              <a:cxn ang="0">
                <a:pos x="453" y="385"/>
              </a:cxn>
              <a:cxn ang="0">
                <a:pos x="544" y="23"/>
              </a:cxn>
              <a:cxn ang="0">
                <a:pos x="680" y="249"/>
              </a:cxn>
              <a:cxn ang="0">
                <a:pos x="816" y="249"/>
              </a:cxn>
            </a:cxnLst>
            <a:rect l="0" t="0" r="r" b="b"/>
            <a:pathLst>
              <a:path w="816" h="385">
                <a:moveTo>
                  <a:pt x="0" y="385"/>
                </a:moveTo>
                <a:cubicBezTo>
                  <a:pt x="26" y="204"/>
                  <a:pt x="52" y="23"/>
                  <a:pt x="90" y="23"/>
                </a:cubicBezTo>
                <a:cubicBezTo>
                  <a:pt x="128" y="23"/>
                  <a:pt x="188" y="385"/>
                  <a:pt x="226" y="385"/>
                </a:cubicBezTo>
                <a:cubicBezTo>
                  <a:pt x="264" y="385"/>
                  <a:pt x="279" y="23"/>
                  <a:pt x="317" y="23"/>
                </a:cubicBezTo>
                <a:cubicBezTo>
                  <a:pt x="355" y="23"/>
                  <a:pt x="415" y="385"/>
                  <a:pt x="453" y="385"/>
                </a:cubicBezTo>
                <a:cubicBezTo>
                  <a:pt x="491" y="385"/>
                  <a:pt x="506" y="46"/>
                  <a:pt x="544" y="23"/>
                </a:cubicBezTo>
                <a:cubicBezTo>
                  <a:pt x="582" y="0"/>
                  <a:pt x="635" y="211"/>
                  <a:pt x="680" y="249"/>
                </a:cubicBezTo>
                <a:cubicBezTo>
                  <a:pt x="725" y="287"/>
                  <a:pt x="793" y="249"/>
                  <a:pt x="816" y="249"/>
                </a:cubicBezTo>
              </a:path>
            </a:pathLst>
          </a:custGeom>
          <a:noFill/>
          <a:ln w="22225">
            <a:solidFill>
              <a:srgbClr val="FFFF00"/>
            </a:solidFill>
            <a:round/>
            <a:headEnd/>
            <a:tailEnd type="triangle" w="lg" len="lg"/>
          </a:ln>
          <a:effectLst/>
        </p:spPr>
        <p:txBody>
          <a:bodyPr wrap="none">
            <a:prstTxWarp prst="textNoShape">
              <a:avLst/>
            </a:prstTxWarp>
          </a:bodyPr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rot="5400000">
            <a:off x="-609600" y="3429000"/>
            <a:ext cx="6858000" cy="1588"/>
          </a:xfrm>
          <a:prstGeom prst="line">
            <a:avLst/>
          </a:prstGeom>
          <a:ln w="25400" cap="flat" cmpd="sng" algn="ctr">
            <a:solidFill>
              <a:srgbClr val="FF0000"/>
            </a:solidFill>
            <a:prstDash val="lgDash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85800" y="228600"/>
            <a:ext cx="7924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solidFill>
                  <a:srgbClr val="FFFF00"/>
                </a:solidFill>
              </a:rPr>
              <a:t>Esiste</a:t>
            </a:r>
            <a:r>
              <a:rPr lang="en-US" sz="3200" dirty="0" smtClean="0">
                <a:solidFill>
                  <a:srgbClr val="FFFF00"/>
                </a:solidFill>
              </a:rPr>
              <a:t> un </a:t>
            </a:r>
            <a:r>
              <a:rPr lang="en-US" sz="3200" i="1" dirty="0" err="1" smtClean="0">
                <a:solidFill>
                  <a:srgbClr val="FFFF00"/>
                </a:solidFill>
              </a:rPr>
              <a:t>orizzonte</a:t>
            </a:r>
            <a:r>
              <a:rPr lang="en-US" sz="3200" i="1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oltre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il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quale</a:t>
            </a:r>
            <a:r>
              <a:rPr lang="en-US" sz="3200" dirty="0" smtClean="0">
                <a:solidFill>
                  <a:srgbClr val="FFFF00"/>
                </a:solidFill>
              </a:rPr>
              <a:t> non </a:t>
            </a:r>
            <a:r>
              <a:rPr lang="en-US" sz="3200" dirty="0" err="1" smtClean="0">
                <a:solidFill>
                  <a:srgbClr val="FFFF00"/>
                </a:solidFill>
              </a:rPr>
              <a:t>possiamo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vedere</a:t>
            </a:r>
            <a:r>
              <a:rPr lang="en-US" sz="3200" dirty="0" smtClean="0">
                <a:solidFill>
                  <a:srgbClr val="FFFF00"/>
                </a:solidFill>
              </a:rPr>
              <a:t>. </a:t>
            </a:r>
            <a:r>
              <a:rPr lang="en-US" sz="3200" dirty="0" err="1" smtClean="0">
                <a:solidFill>
                  <a:srgbClr val="FFFF00"/>
                </a:solidFill>
              </a:rPr>
              <a:t>L’Universo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i="1" dirty="0" err="1" smtClean="0">
                <a:solidFill>
                  <a:srgbClr val="FFFF00"/>
                </a:solidFill>
              </a:rPr>
              <a:t>osservabile</a:t>
            </a:r>
            <a:r>
              <a:rPr lang="en-US" sz="3200" i="1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e</a:t>
            </a:r>
            <a:r>
              <a:rPr lang="en-US" sz="3200" dirty="0" smtClean="0">
                <a:solidFill>
                  <a:srgbClr val="FFFF00"/>
                </a:solidFill>
              </a:rPr>
              <a:t>’ solo </a:t>
            </a:r>
            <a:r>
              <a:rPr lang="en-US" sz="3200" i="1" dirty="0" err="1" smtClean="0">
                <a:solidFill>
                  <a:srgbClr val="FFFF00"/>
                </a:solidFill>
              </a:rPr>
              <a:t>una</a:t>
            </a:r>
            <a:r>
              <a:rPr lang="en-US" sz="3200" i="1" dirty="0" smtClean="0">
                <a:solidFill>
                  <a:srgbClr val="FFFF00"/>
                </a:solidFill>
              </a:rPr>
              <a:t> parte </a:t>
            </a:r>
            <a:r>
              <a:rPr lang="en-US" sz="3200" dirty="0" err="1" smtClean="0">
                <a:solidFill>
                  <a:srgbClr val="FFFF00"/>
                </a:solidFill>
              </a:rPr>
              <a:t>dell’Universo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990600" y="1066800"/>
            <a:ext cx="2057400" cy="1981200"/>
          </a:xfrm>
          <a:prstGeom prst="ellipse">
            <a:avLst/>
          </a:prstGeom>
          <a:noFill/>
          <a:ln w="762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/>
          <p:nvPr/>
        </p:nvSpPr>
        <p:spPr>
          <a:xfrm>
            <a:off x="6096000" y="4419600"/>
            <a:ext cx="2057400" cy="1981200"/>
          </a:xfrm>
          <a:prstGeom prst="ellipse">
            <a:avLst/>
          </a:prstGeom>
          <a:noFill/>
          <a:ln w="762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810000" y="1981200"/>
            <a:ext cx="45720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FF00"/>
                </a:solidFill>
              </a:rPr>
              <a:t>Queste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parti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di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Universo</a:t>
            </a:r>
            <a:r>
              <a:rPr lang="en-US" sz="2400" dirty="0" smtClean="0">
                <a:solidFill>
                  <a:srgbClr val="FFFF00"/>
                </a:solidFill>
              </a:rPr>
              <a:t> “non </a:t>
            </a:r>
            <a:r>
              <a:rPr lang="en-US" sz="2400" dirty="0" err="1" smtClean="0">
                <a:solidFill>
                  <a:srgbClr val="FFFF00"/>
                </a:solidFill>
              </a:rPr>
              <a:t>si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sono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mai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parlate</a:t>
            </a:r>
            <a:r>
              <a:rPr lang="en-US" sz="2400" dirty="0" smtClean="0">
                <a:solidFill>
                  <a:srgbClr val="FFFF00"/>
                </a:solidFill>
              </a:rPr>
              <a:t>”… </a:t>
            </a:r>
            <a:r>
              <a:rPr lang="en-US" sz="2400" dirty="0" err="1" smtClean="0">
                <a:solidFill>
                  <a:srgbClr val="FFFF00"/>
                </a:solidFill>
              </a:rPr>
              <a:t>Perche</a:t>
            </a:r>
            <a:r>
              <a:rPr lang="en-US" sz="2400" dirty="0" smtClean="0">
                <a:solidFill>
                  <a:srgbClr val="FFFF00"/>
                </a:solidFill>
              </a:rPr>
              <a:t>’ </a:t>
            </a:r>
            <a:r>
              <a:rPr lang="en-US" sz="2400" dirty="0" err="1" smtClean="0">
                <a:solidFill>
                  <a:srgbClr val="FFFF00"/>
                </a:solidFill>
              </a:rPr>
              <a:t>sono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simili</a:t>
            </a:r>
            <a:r>
              <a:rPr lang="en-US" sz="2400" dirty="0" smtClean="0">
                <a:solidFill>
                  <a:srgbClr val="FFFF00"/>
                </a:solidFill>
              </a:rPr>
              <a:t>? </a:t>
            </a:r>
            <a:endParaRPr lang="en-U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2850" y="0"/>
            <a:ext cx="6827488" cy="6750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6810" y="0"/>
            <a:ext cx="6227190" cy="4664381"/>
          </a:xfrm>
          <a:prstGeom prst="rect">
            <a:avLst/>
          </a:prstGeom>
        </p:spPr>
      </p:pic>
      <p:pic>
        <p:nvPicPr>
          <p:cNvPr id="3" name="Picture 2" descr="guth_alan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415888"/>
            <a:ext cx="2895599" cy="444211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4800" y="640080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Alan </a:t>
            </a:r>
            <a:r>
              <a:rPr lang="en-US" dirty="0" err="1" smtClean="0">
                <a:solidFill>
                  <a:srgbClr val="FFFF00"/>
                </a:solidFill>
              </a:rPr>
              <a:t>Guth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91000" y="4876800"/>
            <a:ext cx="4953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FFFF00"/>
                </a:solidFill>
              </a:rPr>
              <a:t>L’Universo</a:t>
            </a:r>
            <a:r>
              <a:rPr lang="en-US" sz="2800" b="1" dirty="0" smtClean="0">
                <a:solidFill>
                  <a:srgbClr val="FFFF00"/>
                </a:solidFill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</a:rPr>
              <a:t>che</a:t>
            </a:r>
            <a:r>
              <a:rPr lang="en-US" sz="2800" b="1" dirty="0" smtClean="0">
                <a:solidFill>
                  <a:srgbClr val="FFFF00"/>
                </a:solidFill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</a:rPr>
              <a:t>possiamo</a:t>
            </a:r>
            <a:r>
              <a:rPr lang="en-US" sz="2800" b="1" dirty="0" smtClean="0">
                <a:solidFill>
                  <a:srgbClr val="FFFF00"/>
                </a:solidFill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</a:rPr>
              <a:t>osservare</a:t>
            </a:r>
            <a:r>
              <a:rPr lang="en-US" sz="2800" b="1" dirty="0" smtClean="0">
                <a:solidFill>
                  <a:srgbClr val="FFFF00"/>
                </a:solidFill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</a:rPr>
              <a:t>e</a:t>
            </a:r>
            <a:r>
              <a:rPr lang="en-US" sz="2800" b="1" dirty="0" smtClean="0">
                <a:solidFill>
                  <a:srgbClr val="FFFF00"/>
                </a:solidFill>
              </a:rPr>
              <a:t>’ </a:t>
            </a:r>
            <a:r>
              <a:rPr lang="en-US" sz="2800" b="1" dirty="0" err="1" smtClean="0">
                <a:solidFill>
                  <a:srgbClr val="FFFF00"/>
                </a:solidFill>
              </a:rPr>
              <a:t>piu</a:t>
            </a:r>
            <a:r>
              <a:rPr lang="en-US" sz="2800" b="1" dirty="0" smtClean="0">
                <a:solidFill>
                  <a:srgbClr val="FFFF00"/>
                </a:solidFill>
              </a:rPr>
              <a:t>’ piccolo </a:t>
            </a:r>
            <a:r>
              <a:rPr lang="en-US" sz="2800" b="1" dirty="0" err="1" smtClean="0">
                <a:solidFill>
                  <a:srgbClr val="FFFF00"/>
                </a:solidFill>
              </a:rPr>
              <a:t>dell’intero</a:t>
            </a:r>
            <a:r>
              <a:rPr lang="en-US" sz="2800" b="1" dirty="0" smtClean="0">
                <a:solidFill>
                  <a:srgbClr val="FFFF00"/>
                </a:solidFill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</a:rPr>
              <a:t>Universo</a:t>
            </a:r>
            <a:r>
              <a:rPr lang="en-US" sz="2800" b="1" dirty="0" smtClean="0">
                <a:solidFill>
                  <a:srgbClr val="FFFF00"/>
                </a:solidFill>
              </a:rPr>
              <a:t>.</a:t>
            </a:r>
            <a:endParaRPr lang="en-U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381000"/>
            <a:ext cx="85344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FF0000"/>
                </a:solidFill>
                <a:effectLst>
                  <a:outerShdw blurRad="50800" dist="38100" dir="2700000">
                    <a:srgbClr val="FFFF00">
                      <a:alpha val="93000"/>
                    </a:srgbClr>
                  </a:outerShdw>
                </a:effectLst>
              </a:rPr>
              <a:t>Anni</a:t>
            </a:r>
            <a:r>
              <a:rPr lang="en-US" sz="4400" b="1" dirty="0" smtClean="0">
                <a:solidFill>
                  <a:srgbClr val="FF0000"/>
                </a:solidFill>
                <a:effectLst>
                  <a:outerShdw blurRad="50800" dist="38100" dir="2700000">
                    <a:srgbClr val="FFFF00">
                      <a:alpha val="93000"/>
                    </a:srgbClr>
                  </a:outerShdw>
                </a:effectLst>
              </a:rPr>
              <a:t> ’80: </a:t>
            </a:r>
            <a:r>
              <a:rPr lang="en-US" sz="3600" b="1" dirty="0" err="1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si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capisce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che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 le </a:t>
            </a:r>
            <a:r>
              <a:rPr lang="en-US" sz="3600" b="1" dirty="0" err="1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costanti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fisiche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potrebbero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essere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 diverse. </a:t>
            </a:r>
            <a:r>
              <a:rPr lang="en-US" sz="3600" b="1" dirty="0" err="1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Perche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’ </a:t>
            </a:r>
            <a:r>
              <a:rPr lang="en-US" sz="3600" b="1" dirty="0" err="1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hanno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il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valore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che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hanno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50800" dist="38100" dir="2700000">
                    <a:srgbClr val="FF0000">
                      <a:alpha val="90000"/>
                    </a:srgbClr>
                  </a:outerShdw>
                </a:effectLst>
              </a:rPr>
              <a:t>?</a:t>
            </a:r>
            <a:endParaRPr lang="en-US" sz="4400" b="1" dirty="0">
              <a:solidFill>
                <a:srgbClr val="FFFF00"/>
              </a:solidFill>
              <a:effectLst>
                <a:outerShdw blurRad="50800" dist="38100" dir="2700000">
                  <a:srgbClr val="FF0000">
                    <a:alpha val="9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" y="2590800"/>
            <a:ext cx="75438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effectLst>
                  <a:outerShdw blurRad="50800" dist="38100" dir="2700000">
                    <a:srgbClr val="FFFF00">
                      <a:alpha val="91000"/>
                    </a:srgbClr>
                  </a:outerShdw>
                </a:effectLst>
              </a:rPr>
              <a:t>Gravita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50800" dist="38100" dir="2700000">
                    <a:srgbClr val="FFFF00">
                      <a:alpha val="91000"/>
                    </a:srgbClr>
                  </a:outerShdw>
                </a:effectLst>
              </a:rPr>
              <a:t>’. 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Se </a:t>
            </a:r>
            <a:r>
              <a:rPr lang="en-US" b="1" dirty="0" err="1" smtClean="0">
                <a:solidFill>
                  <a:srgbClr val="FFFF00"/>
                </a:solidFill>
              </a:rPr>
              <a:t>piu</a:t>
            </a:r>
            <a:r>
              <a:rPr lang="en-US" b="1" dirty="0" smtClean="0">
                <a:solidFill>
                  <a:srgbClr val="FFFF00"/>
                </a:solidFill>
              </a:rPr>
              <a:t>’ </a:t>
            </a:r>
            <a:r>
              <a:rPr lang="en-US" b="1" dirty="0" err="1" smtClean="0">
                <a:solidFill>
                  <a:srgbClr val="FFFF00"/>
                </a:solidFill>
              </a:rPr>
              <a:t>grande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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stelle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brucerebbero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troppo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in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fretta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. Non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ci</a:t>
            </a:r>
            <a:endParaRPr lang="en-US" b="1" dirty="0" smtClean="0">
              <a:solidFill>
                <a:srgbClr val="FFFF00"/>
              </a:solidFill>
              <a:sym typeface="Wingdings"/>
            </a:endParaRPr>
          </a:p>
          <a:p>
            <a:r>
              <a:rPr lang="en-US" b="1" dirty="0" smtClean="0">
                <a:solidFill>
                  <a:srgbClr val="FFFF00"/>
                </a:solidFill>
                <a:sym typeface="Wingdings"/>
              </a:rPr>
              <a:t>       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sarebbe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tempo per la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nascita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di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strutture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complesse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.  </a:t>
            </a:r>
          </a:p>
          <a:p>
            <a:r>
              <a:rPr lang="en-US" b="1" dirty="0" smtClean="0">
                <a:solidFill>
                  <a:srgbClr val="FFFF00"/>
                </a:solidFill>
                <a:sym typeface="Wingdings"/>
              </a:rPr>
              <a:t>Se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piu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’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debole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poca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pressione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,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stelle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non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si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formerebbero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" y="3886200"/>
            <a:ext cx="75438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effectLst>
                  <a:outerShdw blurRad="50800" dist="38100" dir="2700000">
                    <a:srgbClr val="FFFF00">
                      <a:alpha val="91000"/>
                    </a:srgbClr>
                  </a:outerShdw>
                </a:effectLst>
              </a:rPr>
              <a:t>Elettromagnetismo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50800" dist="38100" dir="2700000">
                    <a:srgbClr val="FFFF00">
                      <a:alpha val="91000"/>
                    </a:srgbClr>
                  </a:outerShdw>
                </a:effectLst>
              </a:rPr>
              <a:t>. 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Se </a:t>
            </a:r>
            <a:r>
              <a:rPr lang="en-US" b="1" dirty="0" err="1" smtClean="0">
                <a:solidFill>
                  <a:srgbClr val="FFFF00"/>
                </a:solidFill>
              </a:rPr>
              <a:t>piu</a:t>
            </a:r>
            <a:r>
              <a:rPr lang="en-US" b="1" dirty="0" smtClean="0">
                <a:solidFill>
                  <a:srgbClr val="FFFF00"/>
                </a:solidFill>
              </a:rPr>
              <a:t>’ </a:t>
            </a:r>
            <a:r>
              <a:rPr lang="en-US" b="1" dirty="0" err="1" smtClean="0">
                <a:solidFill>
                  <a:srgbClr val="FFFF00"/>
                </a:solidFill>
              </a:rPr>
              <a:t>grande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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elettroni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in un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atomo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non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si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legherebbero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con</a:t>
            </a:r>
          </a:p>
          <a:p>
            <a:r>
              <a:rPr lang="en-US" b="1" dirty="0" smtClean="0">
                <a:solidFill>
                  <a:srgbClr val="FFFF00"/>
                </a:solidFill>
                <a:sym typeface="Wingdings"/>
              </a:rPr>
              <a:t>       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altri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atomi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 </a:t>
            </a:r>
          </a:p>
          <a:p>
            <a:r>
              <a:rPr lang="en-US" b="1" dirty="0" smtClean="0">
                <a:solidFill>
                  <a:srgbClr val="FFFF00"/>
                </a:solidFill>
                <a:sym typeface="Wingdings"/>
              </a:rPr>
              <a:t>Se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piu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’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debole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elettroni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non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si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legherebbero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ai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nuclei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5800" y="5181600"/>
            <a:ext cx="7543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effectLst>
                  <a:outerShdw blurRad="50800" dist="38100" dir="2700000">
                    <a:srgbClr val="FFFF00">
                      <a:alpha val="91000"/>
                    </a:srgbClr>
                  </a:outerShdw>
                </a:effectLst>
              </a:rPr>
              <a:t>Forza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50800" dist="38100" dir="2700000">
                    <a:srgbClr val="FFFF00">
                      <a:alpha val="91000"/>
                    </a:srgbClr>
                  </a:outerShdw>
                </a:effectLst>
              </a:rPr>
              <a:t> forte. 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Se </a:t>
            </a:r>
            <a:r>
              <a:rPr lang="en-US" b="1" dirty="0" err="1" smtClean="0">
                <a:solidFill>
                  <a:srgbClr val="FFFF00"/>
                </a:solidFill>
              </a:rPr>
              <a:t>piu</a:t>
            </a:r>
            <a:r>
              <a:rPr lang="en-US" b="1" dirty="0" smtClean="0">
                <a:solidFill>
                  <a:srgbClr val="FFFF00"/>
                </a:solidFill>
              </a:rPr>
              <a:t>’ </a:t>
            </a:r>
            <a:r>
              <a:rPr lang="en-US" b="1" dirty="0" err="1" smtClean="0">
                <a:solidFill>
                  <a:srgbClr val="FFFF00"/>
                </a:solidFill>
              </a:rPr>
              <a:t>grande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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non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esisterebbero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nuclei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leggeri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</a:t>
            </a:r>
          </a:p>
          <a:p>
            <a:r>
              <a:rPr lang="en-US" b="1" dirty="0" smtClean="0">
                <a:solidFill>
                  <a:srgbClr val="FFFF00"/>
                </a:solidFill>
                <a:sym typeface="Wingdings"/>
              </a:rPr>
              <a:t>Se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piu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’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debole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esisterebbe</a:t>
            </a:r>
            <a:r>
              <a:rPr lang="en-US" b="1" dirty="0" smtClean="0">
                <a:solidFill>
                  <a:srgbClr val="FFFF00"/>
                </a:solidFill>
                <a:sym typeface="Wingdings"/>
              </a:rPr>
              <a:t> solo </a:t>
            </a:r>
            <a:r>
              <a:rPr lang="en-US" b="1" dirty="0" err="1" smtClean="0">
                <a:solidFill>
                  <a:srgbClr val="FFFF00"/>
                </a:solidFill>
                <a:sym typeface="Wingdings"/>
              </a:rPr>
              <a:t>l’idrogeno</a:t>
            </a:r>
            <a:endParaRPr lang="en-U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1" y="0"/>
            <a:ext cx="9139139" cy="6096000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3" name="TextBox 2"/>
          <p:cNvSpPr txBox="1"/>
          <p:nvPr/>
        </p:nvSpPr>
        <p:spPr>
          <a:xfrm>
            <a:off x="304800" y="3272135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FF00"/>
                </a:solidFill>
              </a:rPr>
              <a:t>Costanti</a:t>
            </a:r>
            <a:r>
              <a:rPr lang="en-US" sz="2400" dirty="0" smtClean="0">
                <a:solidFill>
                  <a:srgbClr val="FFFF00"/>
                </a:solidFill>
              </a:rPr>
              <a:t> per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04800" y="3733800"/>
          <a:ext cx="2819400" cy="15240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050473"/>
                <a:gridCol w="768927"/>
              </a:tblGrid>
              <a:tr h="381000">
                <a:tc>
                  <a:txBody>
                    <a:bodyPr/>
                    <a:lstStyle/>
                    <a:p>
                      <a:r>
                        <a:rPr lang="en-US" dirty="0" err="1" smtClean="0">
                          <a:solidFill>
                            <a:srgbClr val="FFFF00"/>
                          </a:solidFill>
                        </a:rPr>
                        <a:t>Forza</a:t>
                      </a:r>
                      <a:r>
                        <a:rPr lang="en-US" dirty="0" smtClean="0">
                          <a:solidFill>
                            <a:srgbClr val="FFFF00"/>
                          </a:solidFill>
                        </a:rPr>
                        <a:t> forte</a:t>
                      </a:r>
                      <a:endParaRPr lang="en-US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FF00"/>
                          </a:solidFill>
                        </a:rPr>
                        <a:t>1</a:t>
                      </a:r>
                      <a:endParaRPr lang="en-US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r>
                        <a:rPr lang="en-US" b="1" dirty="0" err="1" smtClean="0">
                          <a:solidFill>
                            <a:srgbClr val="FFFF00"/>
                          </a:solidFill>
                        </a:rPr>
                        <a:t>Elettromagnetica</a:t>
                      </a:r>
                      <a:endParaRPr lang="en-US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FF00"/>
                          </a:solidFill>
                        </a:rPr>
                        <a:t>1/137</a:t>
                      </a:r>
                      <a:endParaRPr lang="en-US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r>
                        <a:rPr lang="en-US" b="1" dirty="0" err="1" smtClean="0">
                          <a:solidFill>
                            <a:srgbClr val="FFFF00"/>
                          </a:solidFill>
                        </a:rPr>
                        <a:t>Forza</a:t>
                      </a:r>
                      <a:r>
                        <a:rPr lang="en-US" b="1" dirty="0" smtClean="0">
                          <a:solidFill>
                            <a:srgbClr val="FFFF00"/>
                          </a:solidFill>
                        </a:rPr>
                        <a:t> </a:t>
                      </a:r>
                      <a:r>
                        <a:rPr lang="en-US" b="1" dirty="0" err="1" smtClean="0">
                          <a:solidFill>
                            <a:srgbClr val="FFFF00"/>
                          </a:solidFill>
                        </a:rPr>
                        <a:t>debole</a:t>
                      </a:r>
                      <a:endParaRPr lang="en-US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FF00"/>
                          </a:solidFill>
                        </a:rPr>
                        <a:t>10</a:t>
                      </a:r>
                      <a:r>
                        <a:rPr lang="en-US" sz="2400" b="1" baseline="30000" dirty="0" smtClean="0">
                          <a:solidFill>
                            <a:srgbClr val="FFFF00"/>
                          </a:solidFill>
                        </a:rPr>
                        <a:t>-6</a:t>
                      </a:r>
                      <a:endParaRPr lang="en-US" b="1" baseline="300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r>
                        <a:rPr lang="en-US" b="1" dirty="0" err="1" smtClean="0">
                          <a:solidFill>
                            <a:srgbClr val="FFFF00"/>
                          </a:solidFill>
                        </a:rPr>
                        <a:t>Gravita</a:t>
                      </a:r>
                      <a:r>
                        <a:rPr lang="en-US" dirty="0" smtClean="0">
                          <a:solidFill>
                            <a:srgbClr val="FFFF00"/>
                          </a:solidFill>
                        </a:rPr>
                        <a:t>’</a:t>
                      </a:r>
                      <a:endParaRPr lang="en-US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FFFF00"/>
                          </a:solidFill>
                        </a:rPr>
                        <a:t>10</a:t>
                      </a:r>
                      <a:r>
                        <a:rPr lang="en-US" sz="2400" b="1" baseline="30000" dirty="0" smtClean="0">
                          <a:solidFill>
                            <a:srgbClr val="FFFF00"/>
                          </a:solidFill>
                        </a:rPr>
                        <a:t>-39</a:t>
                      </a:r>
                      <a:endParaRPr lang="en-US" b="1" baseline="300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66800" y="36576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572000" y="39469"/>
            <a:ext cx="4495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FF00"/>
                </a:solidFill>
              </a:rPr>
              <a:t>Principio </a:t>
            </a:r>
            <a:r>
              <a:rPr lang="en-US" sz="3600" b="1" dirty="0" err="1" smtClean="0">
                <a:solidFill>
                  <a:srgbClr val="FFFF00"/>
                </a:solidFill>
              </a:rPr>
              <a:t>antropico</a:t>
            </a:r>
            <a:r>
              <a:rPr lang="en-US" sz="3600" b="1" dirty="0" smtClean="0">
                <a:solidFill>
                  <a:srgbClr val="FFFF00"/>
                </a:solidFill>
              </a:rPr>
              <a:t>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90800" y="1371600"/>
            <a:ext cx="45720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FF00"/>
                </a:solidFill>
              </a:rPr>
              <a:t>1)  </a:t>
            </a:r>
            <a:r>
              <a:rPr lang="en-US" sz="4000" b="1" dirty="0" err="1" smtClean="0">
                <a:solidFill>
                  <a:srgbClr val="FFFF00"/>
                </a:solidFill>
              </a:rPr>
              <a:t>Caso</a:t>
            </a:r>
            <a:endParaRPr lang="en-US" sz="4000" b="1" dirty="0" smtClean="0">
              <a:solidFill>
                <a:srgbClr val="FFFF00"/>
              </a:solidFill>
            </a:endParaRPr>
          </a:p>
          <a:p>
            <a:r>
              <a:rPr lang="en-US" sz="4000" b="1" dirty="0" smtClean="0">
                <a:solidFill>
                  <a:srgbClr val="FFFF00"/>
                </a:solidFill>
              </a:rPr>
              <a:t>2) </a:t>
            </a:r>
            <a:r>
              <a:rPr lang="en-US" sz="4000" b="1" dirty="0" err="1" smtClean="0">
                <a:solidFill>
                  <a:srgbClr val="FFFF00"/>
                </a:solidFill>
              </a:rPr>
              <a:t>Dio</a:t>
            </a:r>
            <a:endParaRPr lang="en-US" sz="4000" b="1" dirty="0" smtClean="0">
              <a:solidFill>
                <a:srgbClr val="FFFF00"/>
              </a:solidFill>
            </a:endParaRPr>
          </a:p>
          <a:p>
            <a:r>
              <a:rPr lang="en-US" sz="4000" b="1" dirty="0" smtClean="0">
                <a:solidFill>
                  <a:srgbClr val="FFFF00"/>
                </a:solidFill>
              </a:rPr>
              <a:t>3) Multi-</a:t>
            </a:r>
            <a:r>
              <a:rPr lang="en-US" sz="4000" b="1" dirty="0" err="1" smtClean="0">
                <a:solidFill>
                  <a:srgbClr val="FFFF00"/>
                </a:solidFill>
              </a:rPr>
              <a:t>Universi</a:t>
            </a:r>
            <a:endParaRPr lang="en-US" sz="4000" b="1" dirty="0" smtClean="0">
              <a:solidFill>
                <a:srgbClr val="FFFF00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ternal_inflation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1521916"/>
            <a:ext cx="6934200" cy="53360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743200" y="228600"/>
            <a:ext cx="525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FF00"/>
                </a:solidFill>
              </a:rPr>
              <a:t>ETERNAL INFLATION</a:t>
            </a:r>
            <a:endParaRPr lang="en-US" sz="3600" dirty="0">
              <a:solidFill>
                <a:srgbClr val="FFFF00"/>
              </a:solidFill>
            </a:endParaRPr>
          </a:p>
        </p:txBody>
      </p:sp>
      <p:pic>
        <p:nvPicPr>
          <p:cNvPr id="5" name="Picture 4" descr="andrei_linde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362200" cy="2362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8600" y="1981200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Andrei </a:t>
            </a:r>
            <a:r>
              <a:rPr lang="en-US" dirty="0" err="1" smtClean="0">
                <a:solidFill>
                  <a:srgbClr val="FFFF00"/>
                </a:solidFill>
              </a:rPr>
              <a:t>Linde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52600" y="381000"/>
            <a:ext cx="563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FF00"/>
                </a:solidFill>
              </a:rPr>
              <a:t>Free lunch </a:t>
            </a:r>
            <a:r>
              <a:rPr lang="en-US" sz="3600" b="1" dirty="0" err="1" smtClean="0">
                <a:solidFill>
                  <a:srgbClr val="FFFF00"/>
                </a:solidFill>
              </a:rPr>
              <a:t>Universe(s</a:t>
            </a:r>
            <a:r>
              <a:rPr lang="en-US" sz="3600" b="1" dirty="0" smtClean="0">
                <a:solidFill>
                  <a:srgbClr val="FFFF00"/>
                </a:solidFill>
              </a:rPr>
              <a:t>)?</a:t>
            </a:r>
            <a:endParaRPr 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90600" y="2044005"/>
            <a:ext cx="71628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 smtClean="0">
                <a:solidFill>
                  <a:srgbClr val="FFFF00"/>
                </a:solidFill>
              </a:rPr>
              <a:t>Energia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potenziale</a:t>
            </a:r>
            <a:r>
              <a:rPr lang="en-US" sz="3200" dirty="0" smtClean="0">
                <a:solidFill>
                  <a:srgbClr val="FFFF00"/>
                </a:solidFill>
              </a:rPr>
              <a:t>: </a:t>
            </a:r>
            <a:r>
              <a:rPr lang="en-US" sz="3200" dirty="0" err="1" smtClean="0">
                <a:solidFill>
                  <a:srgbClr val="FFFF00"/>
                </a:solidFill>
              </a:rPr>
              <a:t>negativa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en-US" sz="3200" dirty="0" smtClean="0">
                <a:solidFill>
                  <a:srgbClr val="FFFF00"/>
                </a:solidFill>
              </a:rPr>
              <a:t>+ </a:t>
            </a:r>
          </a:p>
          <a:p>
            <a:pPr algn="ctr"/>
            <a:r>
              <a:rPr lang="en-US" sz="3200" dirty="0" err="1" smtClean="0">
                <a:solidFill>
                  <a:srgbClr val="FFFF00"/>
                </a:solidFill>
              </a:rPr>
              <a:t>Energia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di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massa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e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cinetica</a:t>
            </a:r>
            <a:r>
              <a:rPr lang="en-US" sz="3200" dirty="0" smtClean="0">
                <a:solidFill>
                  <a:srgbClr val="FFFF00"/>
                </a:solidFill>
              </a:rPr>
              <a:t>: </a:t>
            </a:r>
            <a:r>
              <a:rPr lang="en-US" sz="3200" dirty="0" err="1" smtClean="0">
                <a:solidFill>
                  <a:srgbClr val="FFFF00"/>
                </a:solidFill>
              </a:rPr>
              <a:t>positiva</a:t>
            </a:r>
            <a:endParaRPr lang="en-US" sz="3200" dirty="0" smtClean="0">
              <a:solidFill>
                <a:srgbClr val="FFFF00"/>
              </a:solidFill>
            </a:endParaRPr>
          </a:p>
          <a:p>
            <a:pPr algn="ctr"/>
            <a:endParaRPr lang="en-US" sz="3200" dirty="0" smtClean="0">
              <a:solidFill>
                <a:srgbClr val="FFFF00"/>
              </a:solidFill>
            </a:endParaRPr>
          </a:p>
          <a:p>
            <a:pPr algn="ctr"/>
            <a:endParaRPr lang="en-US" sz="3200" dirty="0" smtClean="0">
              <a:solidFill>
                <a:srgbClr val="FFFF00"/>
              </a:solidFill>
            </a:endParaRPr>
          </a:p>
          <a:p>
            <a:pPr algn="ctr"/>
            <a:endParaRPr lang="en-US" sz="3200" dirty="0" smtClean="0">
              <a:solidFill>
                <a:srgbClr val="FFFF00"/>
              </a:solidFill>
            </a:endParaRPr>
          </a:p>
          <a:p>
            <a:pPr algn="ctr"/>
            <a:r>
              <a:rPr lang="en-US" sz="3200" dirty="0" err="1" smtClean="0">
                <a:solidFill>
                  <a:srgbClr val="FFFF00"/>
                </a:solidFill>
              </a:rPr>
              <a:t>Energia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totale</a:t>
            </a:r>
            <a:r>
              <a:rPr lang="en-US" sz="3200" dirty="0" smtClean="0">
                <a:solidFill>
                  <a:srgbClr val="FFFF00"/>
                </a:solidFill>
              </a:rPr>
              <a:t> = 0</a:t>
            </a:r>
            <a:endParaRPr lang="en-US" sz="3200" dirty="0">
              <a:solidFill>
                <a:srgbClr val="FFFF00"/>
              </a:solidFill>
            </a:endParaRPr>
          </a:p>
        </p:txBody>
      </p:sp>
      <p:sp>
        <p:nvSpPr>
          <p:cNvPr id="4" name="Right Arrow 3"/>
          <p:cNvSpPr/>
          <p:nvPr/>
        </p:nvSpPr>
        <p:spPr>
          <a:xfrm rot="5400000">
            <a:off x="4000500" y="4114800"/>
            <a:ext cx="1143000" cy="381000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ultivers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19" y="0"/>
            <a:ext cx="9050481" cy="594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ultiverseCMB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75058" cy="4648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ultiverseCMB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75058" cy="46482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19600"/>
            <a:ext cx="9144000" cy="18447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600" y="381000"/>
            <a:ext cx="6705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rgbClr val="FFFF00"/>
                </a:solidFill>
              </a:rPr>
              <a:t>Stringhe</a:t>
            </a:r>
            <a:r>
              <a:rPr lang="en-US" sz="4400" b="1" dirty="0" smtClean="0">
                <a:solidFill>
                  <a:srgbClr val="FFFF00"/>
                </a:solidFill>
              </a:rPr>
              <a:t> </a:t>
            </a:r>
            <a:r>
              <a:rPr lang="en-US" sz="4400" b="1" dirty="0" err="1" smtClean="0">
                <a:solidFill>
                  <a:srgbClr val="FFFF00"/>
                </a:solidFill>
              </a:rPr>
              <a:t>e</a:t>
            </a:r>
            <a:r>
              <a:rPr lang="en-US" sz="4400" b="1" dirty="0" smtClean="0">
                <a:solidFill>
                  <a:srgbClr val="FFFF00"/>
                </a:solidFill>
              </a:rPr>
              <a:t> </a:t>
            </a:r>
            <a:r>
              <a:rPr lang="en-US" sz="4400" b="1" dirty="0" err="1" smtClean="0">
                <a:solidFill>
                  <a:srgbClr val="FFFF00"/>
                </a:solidFill>
              </a:rPr>
              <a:t>Multiverso</a:t>
            </a:r>
            <a:endParaRPr lang="en-US" sz="4400" b="1" dirty="0">
              <a:solidFill>
                <a:srgbClr val="FFFF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981200"/>
            <a:ext cx="2133600" cy="27353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7200" y="4343400"/>
            <a:ext cx="220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Gabriele </a:t>
            </a:r>
            <a:r>
              <a:rPr lang="en-US" dirty="0" err="1" smtClean="0">
                <a:solidFill>
                  <a:srgbClr val="FFFF00"/>
                </a:solidFill>
              </a:rPr>
              <a:t>Veneziano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rcRect l="16609" t="5536" r="16609" b="16609"/>
          <a:stretch>
            <a:fillRect/>
          </a:stretch>
        </p:blipFill>
        <p:spPr>
          <a:xfrm>
            <a:off x="2964564" y="1981200"/>
            <a:ext cx="2369436" cy="276228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24200" y="43434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Edward Witten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rcRect l="12885" r="12885"/>
          <a:stretch>
            <a:fillRect/>
          </a:stretch>
        </p:blipFill>
        <p:spPr>
          <a:xfrm>
            <a:off x="5638801" y="1981200"/>
            <a:ext cx="2205416" cy="274144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91200" y="4355068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Leonard Susskind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15-65-closedstrings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2439435"/>
            <a:ext cx="4191000" cy="4418565"/>
          </a:xfrm>
          <a:prstGeom prst="rect">
            <a:avLst/>
          </a:prstGeom>
        </p:spPr>
      </p:pic>
      <p:pic>
        <p:nvPicPr>
          <p:cNvPr id="3" name="Picture 2" descr="string-red.gif"/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4724400" cy="349408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7200" y="4648200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11 </a:t>
            </a:r>
            <a:r>
              <a:rPr lang="en-US" sz="3600" dirty="0" err="1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dimensioni</a:t>
            </a:r>
            <a:r>
              <a:rPr lang="en-US" sz="36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 !</a:t>
            </a:r>
            <a:endParaRPr lang="en-US" sz="3600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pigeon_wire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423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zoom.jpg"/>
          <p:cNvPicPr>
            <a:picLocks noChangeAspect="1"/>
          </p:cNvPicPr>
          <p:nvPr/>
        </p:nvPicPr>
        <p:blipFill>
          <a:blip r:embed="rId3"/>
          <a:srcRect b="3810"/>
          <a:stretch>
            <a:fillRect/>
          </a:stretch>
        </p:blipFill>
        <p:spPr bwMode="auto">
          <a:xfrm>
            <a:off x="0" y="0"/>
            <a:ext cx="9144000" cy="6816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nt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684" y="0"/>
            <a:ext cx="7352632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labi_iau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3216275"/>
          </a:xfrm>
          <a:prstGeom prst="rect">
            <a:avLst/>
          </a:prstGeom>
        </p:spPr>
      </p:pic>
      <p:pic>
        <p:nvPicPr>
          <p:cNvPr id="3" name="Picture 2" descr="calabi_iau2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00400"/>
            <a:ext cx="9144000" cy="32353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8600" y="152400"/>
            <a:ext cx="312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Spazi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Calabi-Yau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7907" r="7907"/>
          <a:stretch>
            <a:fillRect/>
          </a:stretch>
        </p:blipFill>
        <p:spPr>
          <a:xfrm>
            <a:off x="-27540" y="0"/>
            <a:ext cx="919908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2400" y="76200"/>
            <a:ext cx="3733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String “landscape” = panorama </a:t>
            </a:r>
            <a:r>
              <a:rPr lang="en-US" sz="2400" dirty="0" err="1" smtClean="0"/>
              <a:t>delle</a:t>
            </a:r>
            <a:r>
              <a:rPr lang="en-US" sz="2400" dirty="0" smtClean="0"/>
              <a:t> </a:t>
            </a:r>
            <a:r>
              <a:rPr lang="en-US" sz="2400" dirty="0" err="1" smtClean="0"/>
              <a:t>stringhe</a:t>
            </a:r>
            <a:r>
              <a:rPr lang="en-US" sz="2400" dirty="0" smtClean="0"/>
              <a:t>..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33600" y="304800"/>
            <a:ext cx="48768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b="1" dirty="0" smtClean="0">
                <a:solidFill>
                  <a:srgbClr val="FFFF00"/>
                </a:solidFill>
                <a:effectLst>
                  <a:outerShdw blurRad="12700" dist="38100" dir="2700000">
                    <a:srgbClr val="FF0000">
                      <a:alpha val="95000"/>
                    </a:srgbClr>
                  </a:outerShdw>
                </a:effectLst>
              </a:rPr>
              <a:t>10</a:t>
            </a:r>
            <a:r>
              <a:rPr lang="en-US" sz="13800" b="1" baseline="30000" dirty="0" smtClean="0">
                <a:solidFill>
                  <a:srgbClr val="FFFF00"/>
                </a:solidFill>
                <a:effectLst>
                  <a:outerShdw blurRad="12700" dist="38100" dir="2700000">
                    <a:srgbClr val="FF0000">
                      <a:alpha val="95000"/>
                    </a:srgbClr>
                  </a:outerShdw>
                </a:effectLst>
              </a:rPr>
              <a:t>500</a:t>
            </a:r>
            <a:endParaRPr lang="en-US" sz="11500" b="1" baseline="30000" dirty="0">
              <a:solidFill>
                <a:srgbClr val="FFFF00"/>
              </a:solidFill>
              <a:effectLst>
                <a:outerShdw blurRad="12700" dist="38100" dir="2700000">
                  <a:srgbClr val="FF0000">
                    <a:alpha val="95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800" y="2749927"/>
            <a:ext cx="77724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FF00"/>
                </a:solidFill>
              </a:rPr>
              <a:t>…</a:t>
            </a:r>
            <a:r>
              <a:rPr lang="en-US" sz="3200" dirty="0" err="1" smtClean="0">
                <a:solidFill>
                  <a:srgbClr val="FFFF00"/>
                </a:solidFill>
              </a:rPr>
              <a:t>e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ognuno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di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questi</a:t>
            </a:r>
            <a:r>
              <a:rPr lang="en-US" sz="3200" dirty="0" smtClean="0">
                <a:solidFill>
                  <a:srgbClr val="FFFF00"/>
                </a:solidFill>
              </a:rPr>
              <a:t> “</a:t>
            </a:r>
            <a:r>
              <a:rPr lang="en-US" sz="3200" i="1" dirty="0" err="1" smtClean="0">
                <a:solidFill>
                  <a:srgbClr val="FFFF00"/>
                </a:solidFill>
              </a:rPr>
              <a:t>uni</a:t>
            </a:r>
            <a:r>
              <a:rPr lang="en-US" sz="3200" dirty="0" err="1" smtClean="0">
                <a:solidFill>
                  <a:srgbClr val="FFFF00"/>
                </a:solidFill>
              </a:rPr>
              <a:t>versi</a:t>
            </a:r>
            <a:r>
              <a:rPr lang="en-US" sz="3200" dirty="0" smtClean="0">
                <a:solidFill>
                  <a:srgbClr val="FFFF00"/>
                </a:solidFill>
              </a:rPr>
              <a:t>” </a:t>
            </a:r>
            <a:r>
              <a:rPr lang="en-US" sz="3200" dirty="0" err="1" smtClean="0">
                <a:solidFill>
                  <a:srgbClr val="FFFF00"/>
                </a:solidFill>
              </a:rPr>
              <a:t>puo</a:t>
            </a:r>
            <a:r>
              <a:rPr lang="en-US" sz="3200" dirty="0" smtClean="0">
                <a:solidFill>
                  <a:srgbClr val="FFFF00"/>
                </a:solidFill>
              </a:rPr>
              <a:t>’ dare </a:t>
            </a:r>
            <a:r>
              <a:rPr lang="en-US" sz="3200" dirty="0" err="1" smtClean="0">
                <a:solidFill>
                  <a:srgbClr val="FFFF00"/>
                </a:solidFill>
              </a:rPr>
              <a:t>origine</a:t>
            </a:r>
            <a:r>
              <a:rPr lang="en-US" sz="3200" dirty="0" smtClean="0">
                <a:solidFill>
                  <a:srgbClr val="FFFF00"/>
                </a:solidFill>
              </a:rPr>
              <a:t> ad </a:t>
            </a:r>
            <a:r>
              <a:rPr lang="en-US" sz="3200" dirty="0" err="1" smtClean="0">
                <a:solidFill>
                  <a:srgbClr val="FFFF00"/>
                </a:solidFill>
              </a:rPr>
              <a:t>una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cascata</a:t>
            </a:r>
            <a:r>
              <a:rPr lang="en-US" sz="3200" dirty="0" smtClean="0">
                <a:solidFill>
                  <a:srgbClr val="FFFF00"/>
                </a:solidFill>
              </a:rPr>
              <a:t> (</a:t>
            </a:r>
            <a:r>
              <a:rPr lang="en-US" sz="3200" dirty="0" err="1" smtClean="0">
                <a:solidFill>
                  <a:srgbClr val="FFFF00"/>
                </a:solidFill>
              </a:rPr>
              <a:t>eterna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inflazione</a:t>
            </a:r>
            <a:r>
              <a:rPr lang="en-US" sz="3200" dirty="0" smtClean="0">
                <a:solidFill>
                  <a:srgbClr val="FFFF00"/>
                </a:solidFill>
              </a:rPr>
              <a:t>) </a:t>
            </a:r>
            <a:r>
              <a:rPr lang="en-US" sz="3200" dirty="0" err="1" smtClean="0">
                <a:solidFill>
                  <a:srgbClr val="FFFF00"/>
                </a:solidFill>
              </a:rPr>
              <a:t>e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ogni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singolo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universo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di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questa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cascata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puo</a:t>
            </a:r>
            <a:r>
              <a:rPr lang="en-US" sz="3200" dirty="0" smtClean="0">
                <a:solidFill>
                  <a:srgbClr val="FFFF00"/>
                </a:solidFill>
              </a:rPr>
              <a:t>’ </a:t>
            </a:r>
            <a:r>
              <a:rPr lang="en-US" sz="3200" dirty="0" err="1" smtClean="0">
                <a:solidFill>
                  <a:srgbClr val="FFFF00"/>
                </a:solidFill>
              </a:rPr>
              <a:t>essere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immenso</a:t>
            </a:r>
            <a:endParaRPr lang="en-US" sz="3200" dirty="0" smtClean="0">
              <a:solidFill>
                <a:srgbClr val="FFFF00"/>
              </a:solidFill>
            </a:endParaRPr>
          </a:p>
          <a:p>
            <a:pPr algn="ctr"/>
            <a:endParaRPr lang="en-US" sz="3200" dirty="0" smtClean="0">
              <a:solidFill>
                <a:srgbClr val="FFFF00"/>
              </a:solidFill>
            </a:endParaRPr>
          </a:p>
          <a:p>
            <a:pPr algn="ctr"/>
            <a:r>
              <a:rPr lang="en-US" sz="3200" dirty="0" err="1" smtClean="0">
                <a:solidFill>
                  <a:srgbClr val="FFFF00"/>
                </a:solidFill>
              </a:rPr>
              <a:t>Gli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i="1" dirty="0" err="1" smtClean="0">
                <a:solidFill>
                  <a:srgbClr val="FFFF00"/>
                </a:solidFill>
              </a:rPr>
              <a:t>uni</a:t>
            </a:r>
            <a:r>
              <a:rPr lang="en-US" sz="3200" dirty="0" err="1" smtClean="0">
                <a:solidFill>
                  <a:srgbClr val="FFFF00"/>
                </a:solidFill>
              </a:rPr>
              <a:t>versi</a:t>
            </a:r>
            <a:r>
              <a:rPr lang="en-US" sz="3200" dirty="0" smtClean="0">
                <a:solidFill>
                  <a:srgbClr val="FFFF00"/>
                </a:solidFill>
              </a:rPr>
              <a:t> non solo </a:t>
            </a:r>
            <a:r>
              <a:rPr lang="en-US" sz="3200" dirty="0" err="1" smtClean="0">
                <a:solidFill>
                  <a:srgbClr val="FFFF00"/>
                </a:solidFill>
              </a:rPr>
              <a:t>possono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essere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tanti</a:t>
            </a:r>
            <a:r>
              <a:rPr lang="en-US" sz="3200" dirty="0" smtClean="0">
                <a:solidFill>
                  <a:srgbClr val="FFFF00"/>
                </a:solidFill>
              </a:rPr>
              <a:t>. </a:t>
            </a:r>
            <a:r>
              <a:rPr lang="en-US" sz="3200" dirty="0" err="1" smtClean="0">
                <a:solidFill>
                  <a:srgbClr val="FFFF00"/>
                </a:solidFill>
              </a:rPr>
              <a:t>Possono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essere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i="1" dirty="0" err="1" smtClean="0">
                <a:solidFill>
                  <a:srgbClr val="FFFF00"/>
                </a:solidFill>
              </a:rPr>
              <a:t>infiniti</a:t>
            </a:r>
            <a:r>
              <a:rPr lang="en-US" sz="3200" i="1" dirty="0" smtClean="0">
                <a:solidFill>
                  <a:srgbClr val="FFFF00"/>
                </a:solidFill>
              </a:rPr>
              <a:t>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 l="10124" r="10124"/>
          <a:stretch>
            <a:fillRect/>
          </a:stretch>
        </p:blipFill>
        <p:spPr>
          <a:xfrm>
            <a:off x="0" y="1"/>
            <a:ext cx="9140240" cy="685799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</p:pic>
      <p:sp>
        <p:nvSpPr>
          <p:cNvPr id="2" name="TextBox 1"/>
          <p:cNvSpPr txBox="1"/>
          <p:nvPr/>
        </p:nvSpPr>
        <p:spPr>
          <a:xfrm>
            <a:off x="0" y="0"/>
            <a:ext cx="5943600" cy="3970318"/>
          </a:xfrm>
          <a:prstGeom prst="rect">
            <a:avLst/>
          </a:prstGeom>
          <a:solidFill>
            <a:schemeClr val="tx1">
              <a:lumMod val="95000"/>
              <a:lumOff val="5000"/>
              <a:alpha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Richard Feynman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diceva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che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la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scoperta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piu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’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importante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e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’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stata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quello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di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capire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che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la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natura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e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’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fatta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di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atomi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(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e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di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fotoni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). La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complessita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’ emerge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dal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mettere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insieme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questi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mattoncini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di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Lego,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tutti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uguali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. Ma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questo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vuol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dire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anche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che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esiste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un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numero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finito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di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combinazioni</a:t>
            </a:r>
            <a:r>
              <a:rPr lang="en-US" sz="2800" b="1" dirty="0" smtClean="0">
                <a:solidFill>
                  <a:srgbClr val="CCFFCC"/>
                </a:solidFill>
                <a:effectLst>
                  <a:outerShdw blurRad="50800" dist="38100" dir="2700000">
                    <a:srgbClr val="000000">
                      <a:alpha val="77000"/>
                    </a:srgbClr>
                  </a:outerShdw>
                </a:effectLst>
              </a:rPr>
              <a:t>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0" y="0"/>
            <a:ext cx="3200400" cy="266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" y="599182"/>
            <a:ext cx="8991600" cy="6986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 smtClean="0">
                <a:solidFill>
                  <a:srgbClr val="FFFF00"/>
                </a:solidFill>
              </a:rPr>
              <a:t>C’e</a:t>
            </a:r>
            <a:r>
              <a:rPr lang="en-US" sz="3200" dirty="0" smtClean="0">
                <a:solidFill>
                  <a:srgbClr val="FFFF00"/>
                </a:solidFill>
              </a:rPr>
              <a:t>’ </a:t>
            </a:r>
            <a:r>
              <a:rPr lang="en-US" sz="3200" dirty="0" err="1" smtClean="0">
                <a:solidFill>
                  <a:srgbClr val="FFFF00"/>
                </a:solidFill>
              </a:rPr>
              <a:t>una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enorme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differenza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tra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en-US" sz="3200" dirty="0" smtClean="0">
                <a:solidFill>
                  <a:srgbClr val="FFFF00"/>
                </a:solidFill>
              </a:rPr>
              <a:t>“</a:t>
            </a:r>
            <a:r>
              <a:rPr lang="en-US" sz="3200" i="1" dirty="0" err="1" smtClean="0">
                <a:solidFill>
                  <a:srgbClr val="FFFF00"/>
                </a:solidFill>
              </a:rPr>
              <a:t>tanti</a:t>
            </a:r>
            <a:r>
              <a:rPr lang="en-US" sz="3200" dirty="0" smtClean="0">
                <a:solidFill>
                  <a:srgbClr val="FFFF00"/>
                </a:solidFill>
              </a:rPr>
              <a:t>” </a:t>
            </a:r>
            <a:r>
              <a:rPr lang="en-US" sz="3200" dirty="0" err="1" smtClean="0">
                <a:solidFill>
                  <a:srgbClr val="FFFF00"/>
                </a:solidFill>
              </a:rPr>
              <a:t>ed</a:t>
            </a:r>
            <a:r>
              <a:rPr lang="en-US" sz="3200" dirty="0" smtClean="0">
                <a:solidFill>
                  <a:srgbClr val="FFFF00"/>
                </a:solidFill>
              </a:rPr>
              <a:t> “</a:t>
            </a:r>
            <a:r>
              <a:rPr lang="en-US" sz="3200" i="1" dirty="0" err="1" smtClean="0">
                <a:solidFill>
                  <a:srgbClr val="FFFF00"/>
                </a:solidFill>
              </a:rPr>
              <a:t>infiniti</a:t>
            </a:r>
            <a:r>
              <a:rPr lang="en-US" sz="3200" dirty="0" smtClean="0">
                <a:solidFill>
                  <a:srgbClr val="FFFF00"/>
                </a:solidFill>
              </a:rPr>
              <a:t>”</a:t>
            </a:r>
          </a:p>
          <a:p>
            <a:pPr algn="ctr"/>
            <a:endParaRPr lang="en-US" sz="3200" dirty="0" smtClean="0">
              <a:solidFill>
                <a:srgbClr val="FFFF00"/>
              </a:solidFill>
            </a:endParaRPr>
          </a:p>
          <a:p>
            <a:pPr algn="ctr"/>
            <a:r>
              <a:rPr lang="en-US" sz="3200" dirty="0" err="1" smtClean="0">
                <a:solidFill>
                  <a:srgbClr val="FFFF00"/>
                </a:solidFill>
              </a:rPr>
              <a:t>Nel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nostro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universo</a:t>
            </a:r>
            <a:r>
              <a:rPr lang="en-US" sz="3200" dirty="0" smtClean="0">
                <a:solidFill>
                  <a:srgbClr val="FFFF00"/>
                </a:solidFill>
              </a:rPr>
              <a:t>, le </a:t>
            </a:r>
            <a:r>
              <a:rPr lang="en-US" sz="3200" dirty="0" err="1" smtClean="0">
                <a:solidFill>
                  <a:srgbClr val="FFFF00"/>
                </a:solidFill>
              </a:rPr>
              <a:t>particelle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ed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i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fotoni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sono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tanti</a:t>
            </a:r>
            <a:r>
              <a:rPr lang="en-US" sz="3200" dirty="0" smtClean="0">
                <a:solidFill>
                  <a:srgbClr val="FFFF00"/>
                </a:solidFill>
              </a:rPr>
              <a:t>, ma non </a:t>
            </a:r>
            <a:r>
              <a:rPr lang="en-US" sz="3200" dirty="0" err="1" smtClean="0">
                <a:solidFill>
                  <a:srgbClr val="FFFF00"/>
                </a:solidFill>
              </a:rPr>
              <a:t>infiniti</a:t>
            </a:r>
            <a:r>
              <a:rPr lang="en-US" sz="3200" dirty="0" smtClean="0">
                <a:solidFill>
                  <a:srgbClr val="FFFF00"/>
                </a:solidFill>
              </a:rPr>
              <a:t>.  I </a:t>
            </a:r>
            <a:r>
              <a:rPr lang="en-US" sz="3200" dirty="0" err="1" smtClean="0">
                <a:solidFill>
                  <a:srgbClr val="FFFF00"/>
                </a:solidFill>
              </a:rPr>
              <a:t>modi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di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combinarli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sono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tantissimi</a:t>
            </a:r>
            <a:r>
              <a:rPr lang="en-US" sz="3200" dirty="0" smtClean="0">
                <a:solidFill>
                  <a:srgbClr val="FFFF00"/>
                </a:solidFill>
              </a:rPr>
              <a:t>, ma non </a:t>
            </a:r>
            <a:r>
              <a:rPr lang="en-US" sz="3200" dirty="0" err="1" smtClean="0">
                <a:solidFill>
                  <a:srgbClr val="FFFF00"/>
                </a:solidFill>
              </a:rPr>
              <a:t>infiniti</a:t>
            </a:r>
            <a:r>
              <a:rPr lang="en-US" sz="3200" dirty="0" smtClean="0">
                <a:solidFill>
                  <a:srgbClr val="FFFF00"/>
                </a:solidFill>
              </a:rPr>
              <a:t>..</a:t>
            </a:r>
          </a:p>
          <a:p>
            <a:pPr algn="ctr"/>
            <a:endParaRPr lang="en-US" sz="3200" dirty="0" smtClean="0">
              <a:solidFill>
                <a:srgbClr val="FFFF00"/>
              </a:solidFill>
            </a:endParaRPr>
          </a:p>
          <a:p>
            <a:pPr algn="ctr"/>
            <a:r>
              <a:rPr lang="en-US" sz="3200" dirty="0" err="1" smtClean="0">
                <a:solidFill>
                  <a:srgbClr val="FFFF00"/>
                </a:solidFill>
              </a:rPr>
              <a:t>Quindi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ci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sono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i="1" dirty="0" err="1" smtClean="0">
                <a:solidFill>
                  <a:srgbClr val="FFFF00"/>
                </a:solidFill>
              </a:rPr>
              <a:t>infiniti</a:t>
            </a:r>
            <a:r>
              <a:rPr lang="en-US" sz="3200" i="1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universi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uguali</a:t>
            </a:r>
            <a:r>
              <a:rPr lang="en-US" sz="3200" dirty="0" smtClean="0">
                <a:solidFill>
                  <a:srgbClr val="FFFF00"/>
                </a:solidFill>
              </a:rPr>
              <a:t> ma </a:t>
            </a:r>
            <a:r>
              <a:rPr lang="en-US" sz="3200" dirty="0" err="1" smtClean="0">
                <a:solidFill>
                  <a:srgbClr val="FFFF00"/>
                </a:solidFill>
              </a:rPr>
              <a:t>proprio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uguali</a:t>
            </a:r>
            <a:r>
              <a:rPr lang="en-US" sz="3200" dirty="0" smtClean="0">
                <a:solidFill>
                  <a:srgbClr val="FFFF00"/>
                </a:solidFill>
              </a:rPr>
              <a:t> al </a:t>
            </a:r>
            <a:r>
              <a:rPr lang="en-US" sz="3200" dirty="0" err="1" smtClean="0">
                <a:solidFill>
                  <a:srgbClr val="FFFF00"/>
                </a:solidFill>
              </a:rPr>
              <a:t>nostro</a:t>
            </a:r>
            <a:r>
              <a:rPr lang="en-US" sz="3200" dirty="0" smtClean="0">
                <a:solidFill>
                  <a:srgbClr val="FFFF00"/>
                </a:solidFill>
              </a:rPr>
              <a:t>. </a:t>
            </a:r>
          </a:p>
          <a:p>
            <a:pPr algn="ctr"/>
            <a:endParaRPr lang="en-US" sz="3200" dirty="0" smtClean="0">
              <a:solidFill>
                <a:srgbClr val="FFFF00"/>
              </a:solidFill>
            </a:endParaRPr>
          </a:p>
          <a:p>
            <a:pPr algn="ctr"/>
            <a:r>
              <a:rPr lang="en-US" sz="3200" i="1" dirty="0" smtClean="0">
                <a:solidFill>
                  <a:srgbClr val="FFFF00"/>
                </a:solidFill>
              </a:rPr>
              <a:t>Infiniti me, </a:t>
            </a:r>
            <a:r>
              <a:rPr lang="en-US" sz="3200" i="1" dirty="0" err="1" smtClean="0">
                <a:solidFill>
                  <a:srgbClr val="FFFF00"/>
                </a:solidFill>
              </a:rPr>
              <a:t>infiniti</a:t>
            </a:r>
            <a:r>
              <a:rPr lang="en-US" sz="3200" i="1" dirty="0" smtClean="0">
                <a:solidFill>
                  <a:srgbClr val="FFFF00"/>
                </a:solidFill>
              </a:rPr>
              <a:t> </a:t>
            </a:r>
            <a:r>
              <a:rPr lang="en-US" sz="3200" i="1" dirty="0" err="1" smtClean="0">
                <a:solidFill>
                  <a:srgbClr val="FFFF00"/>
                </a:solidFill>
              </a:rPr>
              <a:t>voi</a:t>
            </a:r>
            <a:r>
              <a:rPr lang="en-US" sz="3200" dirty="0" smtClean="0">
                <a:solidFill>
                  <a:srgbClr val="FFFF00"/>
                </a:solidFill>
              </a:rPr>
              <a:t>. E non solo </a:t>
            </a:r>
            <a:r>
              <a:rPr lang="en-US" sz="3200" dirty="0" err="1" smtClean="0">
                <a:solidFill>
                  <a:srgbClr val="FFFF00"/>
                </a:solidFill>
              </a:rPr>
              <a:t>nello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spazio</a:t>
            </a:r>
            <a:r>
              <a:rPr lang="en-US" sz="3200" dirty="0" smtClean="0">
                <a:solidFill>
                  <a:srgbClr val="FFFF00"/>
                </a:solidFill>
              </a:rPr>
              <a:t>, ma </a:t>
            </a:r>
            <a:r>
              <a:rPr lang="en-US" sz="3200" dirty="0" err="1" smtClean="0">
                <a:solidFill>
                  <a:srgbClr val="FFFF00"/>
                </a:solidFill>
              </a:rPr>
              <a:t>anche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nel</a:t>
            </a:r>
            <a:r>
              <a:rPr lang="en-US" sz="3200" dirty="0" smtClean="0">
                <a:solidFill>
                  <a:srgbClr val="FFFF00"/>
                </a:solidFill>
              </a:rPr>
              <a:t> tempo….</a:t>
            </a:r>
          </a:p>
          <a:p>
            <a:pPr algn="ctr"/>
            <a:endParaRPr lang="en-US" sz="3200" dirty="0" smtClean="0">
              <a:solidFill>
                <a:srgbClr val="FFFF00"/>
              </a:solidFill>
            </a:endParaRPr>
          </a:p>
          <a:p>
            <a:pPr algn="ctr"/>
            <a:endParaRPr lang="en-US" sz="32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8" y="0"/>
            <a:ext cx="9152938" cy="609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9600" y="914400"/>
            <a:ext cx="7772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</a:rPr>
              <a:t>Ma </a:t>
            </a:r>
            <a:r>
              <a:rPr lang="en-US" sz="3200" b="1" dirty="0" err="1" smtClean="0">
                <a:solidFill>
                  <a:srgbClr val="FFFF00"/>
                </a:solidFill>
              </a:rPr>
              <a:t>ci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sono</a:t>
            </a:r>
            <a:r>
              <a:rPr lang="en-US" sz="3200" b="1" dirty="0" smtClean="0">
                <a:solidFill>
                  <a:srgbClr val="FFFF00"/>
                </a:solidFill>
              </a:rPr>
              <a:t> prove? </a:t>
            </a:r>
            <a:r>
              <a:rPr lang="en-US" sz="3200" b="1" dirty="0" err="1" smtClean="0">
                <a:solidFill>
                  <a:srgbClr val="FFFF00"/>
                </a:solidFill>
              </a:rPr>
              <a:t>Qualche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evidenza</a:t>
            </a:r>
            <a:r>
              <a:rPr lang="en-US" sz="3200" b="1" dirty="0" smtClean="0">
                <a:solidFill>
                  <a:srgbClr val="FFFF00"/>
                </a:solidFill>
              </a:rPr>
              <a:t>?</a:t>
            </a:r>
          </a:p>
          <a:p>
            <a:pPr algn="ctr"/>
            <a:endParaRPr lang="en-US" sz="3200" i="1" dirty="0" smtClean="0">
              <a:solidFill>
                <a:srgbClr val="FFFF00"/>
              </a:solidFill>
            </a:endParaRPr>
          </a:p>
          <a:p>
            <a:pPr algn="ctr"/>
            <a:r>
              <a:rPr lang="en-US" sz="3200" b="1" dirty="0" smtClean="0">
                <a:solidFill>
                  <a:srgbClr val="FFFF00"/>
                </a:solidFill>
              </a:rPr>
              <a:t>No</a:t>
            </a:r>
            <a:r>
              <a:rPr lang="en-US" sz="3200" dirty="0" smtClean="0">
                <a:solidFill>
                  <a:srgbClr val="FFFF00"/>
                </a:solidFill>
              </a:rPr>
              <a:t>.</a:t>
            </a:r>
          </a:p>
          <a:p>
            <a:pPr algn="ctr"/>
            <a:r>
              <a:rPr lang="en-US" sz="3200" b="1" dirty="0" smtClean="0">
                <a:solidFill>
                  <a:srgbClr val="FFFF00"/>
                </a:solidFill>
              </a:rPr>
              <a:t>O </a:t>
            </a:r>
            <a:r>
              <a:rPr lang="en-US" sz="3200" b="1" dirty="0" err="1" smtClean="0">
                <a:solidFill>
                  <a:srgbClr val="FFFF00"/>
                </a:solidFill>
              </a:rPr>
              <a:t>meglio</a:t>
            </a:r>
            <a:r>
              <a:rPr lang="en-US" sz="3200" b="1" dirty="0" smtClean="0">
                <a:solidFill>
                  <a:srgbClr val="FFFF00"/>
                </a:solidFill>
              </a:rPr>
              <a:t>, non </a:t>
            </a:r>
            <a:r>
              <a:rPr lang="en-US" sz="3200" b="1" dirty="0" err="1" smtClean="0">
                <a:solidFill>
                  <a:srgbClr val="FFFF00"/>
                </a:solidFill>
              </a:rPr>
              <a:t>ancora</a:t>
            </a:r>
            <a:r>
              <a:rPr lang="en-US" sz="3200" b="1" i="1" dirty="0" smtClean="0">
                <a:solidFill>
                  <a:srgbClr val="FFFF00"/>
                </a:solidFill>
              </a:rPr>
              <a:t>.</a:t>
            </a:r>
          </a:p>
          <a:p>
            <a:pPr algn="ctr">
              <a:buFontTx/>
              <a:buChar char="•"/>
            </a:pPr>
            <a:endParaRPr lang="en-US" sz="3200" i="1" dirty="0" smtClean="0">
              <a:solidFill>
                <a:srgbClr val="FFFF00"/>
              </a:solidFill>
            </a:endParaRPr>
          </a:p>
          <a:p>
            <a:pPr algn="ctr">
              <a:buFontTx/>
              <a:buChar char="•"/>
            </a:pPr>
            <a:endParaRPr lang="en-US" sz="3200" i="1" dirty="0" smtClean="0">
              <a:solidFill>
                <a:srgbClr val="FFFF00"/>
              </a:solidFill>
            </a:endParaRPr>
          </a:p>
          <a:p>
            <a:pPr algn="ctr"/>
            <a:r>
              <a:rPr lang="en-US" sz="3200" b="1" dirty="0" smtClean="0">
                <a:solidFill>
                  <a:srgbClr val="FFFF00"/>
                </a:solidFill>
              </a:rPr>
              <a:t>Ma </a:t>
            </a:r>
            <a:r>
              <a:rPr lang="en-US" sz="3200" b="1" dirty="0" err="1" smtClean="0">
                <a:solidFill>
                  <a:srgbClr val="FFFF00"/>
                </a:solidFill>
              </a:rPr>
              <a:t>allora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questa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</a:rPr>
              <a:t>e</a:t>
            </a:r>
            <a:r>
              <a:rPr lang="en-US" sz="3200" b="1" dirty="0" smtClean="0">
                <a:solidFill>
                  <a:srgbClr val="FFFF00"/>
                </a:solidFill>
              </a:rPr>
              <a:t>’ </a:t>
            </a:r>
            <a:r>
              <a:rPr lang="en-US" sz="3200" b="1" dirty="0" err="1" smtClean="0">
                <a:solidFill>
                  <a:srgbClr val="FFFF00"/>
                </a:solidFill>
              </a:rPr>
              <a:t>scienza</a:t>
            </a:r>
            <a:r>
              <a:rPr lang="en-US" sz="3200" b="1" dirty="0" smtClean="0">
                <a:solidFill>
                  <a:srgbClr val="FFFF00"/>
                </a:solidFill>
              </a:rPr>
              <a:t>?</a:t>
            </a:r>
          </a:p>
          <a:p>
            <a:pPr algn="ctr"/>
            <a:endParaRPr lang="en-US" sz="3200" i="1" dirty="0" smtClean="0">
              <a:solidFill>
                <a:srgbClr val="FFFF00"/>
              </a:solidFill>
            </a:endParaRPr>
          </a:p>
          <a:p>
            <a:pPr algn="ctr"/>
            <a:r>
              <a:rPr lang="en-US" sz="3200" b="1" dirty="0" smtClean="0">
                <a:solidFill>
                  <a:srgbClr val="FFFF00"/>
                </a:solidFill>
              </a:rPr>
              <a:t>Non </a:t>
            </a:r>
            <a:r>
              <a:rPr lang="en-US" sz="3200" b="1" dirty="0" err="1" smtClean="0">
                <a:solidFill>
                  <a:srgbClr val="FFFF00"/>
                </a:solidFill>
              </a:rPr>
              <a:t>ancora</a:t>
            </a:r>
            <a:r>
              <a:rPr lang="en-US" sz="3200" b="1" dirty="0" smtClean="0">
                <a:solidFill>
                  <a:srgbClr val="FFFF00"/>
                </a:solidFill>
              </a:rPr>
              <a:t>. Ma </a:t>
            </a:r>
            <a:r>
              <a:rPr lang="en-US" sz="3200" b="1" dirty="0" err="1" smtClean="0">
                <a:solidFill>
                  <a:srgbClr val="FFFF00"/>
                </a:solidFill>
              </a:rPr>
              <a:t>forse</a:t>
            </a:r>
            <a:r>
              <a:rPr lang="en-US" sz="3200" b="1" dirty="0" smtClean="0">
                <a:solidFill>
                  <a:srgbClr val="FFFF00"/>
                </a:solidFill>
              </a:rPr>
              <a:t> lo </a:t>
            </a:r>
            <a:r>
              <a:rPr lang="en-US" sz="3200" b="1" dirty="0" err="1" smtClean="0">
                <a:solidFill>
                  <a:srgbClr val="FFFF00"/>
                </a:solidFill>
              </a:rPr>
              <a:t>sara</a:t>
            </a:r>
            <a:r>
              <a:rPr lang="en-US" sz="3200" b="1" dirty="0" smtClean="0">
                <a:solidFill>
                  <a:srgbClr val="FFFF00"/>
                </a:solidFill>
              </a:rPr>
              <a:t>’.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381000"/>
            <a:ext cx="64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FF00"/>
                </a:solidFill>
              </a:rPr>
              <a:t>La morale </a:t>
            </a:r>
            <a:r>
              <a:rPr lang="en-US" sz="4400" b="1" dirty="0" err="1" smtClean="0">
                <a:solidFill>
                  <a:srgbClr val="FFFF00"/>
                </a:solidFill>
              </a:rPr>
              <a:t>e</a:t>
            </a:r>
            <a:r>
              <a:rPr lang="en-US" sz="4400" b="1" dirty="0" smtClean="0">
                <a:solidFill>
                  <a:srgbClr val="FFFF00"/>
                </a:solidFill>
              </a:rPr>
              <a:t>’: …</a:t>
            </a:r>
            <a:endParaRPr lang="en-US" sz="4400" b="1" dirty="0">
              <a:solidFill>
                <a:srgbClr val="FFFF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" y="1595020"/>
            <a:ext cx="8229600" cy="3108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FF00"/>
                </a:solidFill>
              </a:rPr>
              <a:t>Per </a:t>
            </a:r>
            <a:r>
              <a:rPr lang="en-US" sz="2800" dirty="0" err="1" smtClean="0">
                <a:solidFill>
                  <a:srgbClr val="FFFF00"/>
                </a:solidFill>
              </a:rPr>
              <a:t>quanto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ci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sforziamo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ci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crediamo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importanti</a:t>
            </a:r>
            <a:r>
              <a:rPr lang="en-US" sz="2800" dirty="0" smtClean="0">
                <a:solidFill>
                  <a:srgbClr val="FFFF00"/>
                </a:solidFill>
              </a:rPr>
              <a:t>, </a:t>
            </a:r>
            <a:r>
              <a:rPr lang="en-US" sz="2800" dirty="0" err="1" smtClean="0">
                <a:solidFill>
                  <a:srgbClr val="FFFF00"/>
                </a:solidFill>
              </a:rPr>
              <a:t>e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riteniamo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importanti</a:t>
            </a:r>
            <a:r>
              <a:rPr lang="en-US" sz="2800" dirty="0" smtClean="0">
                <a:solidFill>
                  <a:srgbClr val="FFFF00"/>
                </a:solidFill>
              </a:rPr>
              <a:t> le </a:t>
            </a:r>
            <a:r>
              <a:rPr lang="en-US" sz="2800" dirty="0" err="1" smtClean="0">
                <a:solidFill>
                  <a:srgbClr val="FFFF00"/>
                </a:solidFill>
              </a:rPr>
              <a:t>cose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che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ci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circondano</a:t>
            </a:r>
            <a:r>
              <a:rPr lang="en-US" sz="2800" dirty="0" smtClean="0">
                <a:solidFill>
                  <a:srgbClr val="FFFF00"/>
                </a:solidFill>
              </a:rPr>
              <a:t>,  </a:t>
            </a:r>
            <a:r>
              <a:rPr lang="en-US" sz="2800" dirty="0" err="1" smtClean="0">
                <a:solidFill>
                  <a:srgbClr val="FFFF00"/>
                </a:solidFill>
              </a:rPr>
              <a:t>trascurando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il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fatto</a:t>
            </a:r>
            <a:r>
              <a:rPr lang="en-US" sz="2800" dirty="0" smtClean="0">
                <a:solidFill>
                  <a:srgbClr val="FFFF00"/>
                </a:solidFill>
              </a:rPr>
              <a:t>  </a:t>
            </a:r>
            <a:r>
              <a:rPr lang="en-US" sz="2800" dirty="0" err="1" smtClean="0">
                <a:solidFill>
                  <a:srgbClr val="FFFF00"/>
                </a:solidFill>
              </a:rPr>
              <a:t>che</a:t>
            </a:r>
            <a:r>
              <a:rPr lang="en-US" sz="2800" dirty="0" smtClean="0">
                <a:solidFill>
                  <a:srgbClr val="FFFF00"/>
                </a:solidFill>
              </a:rPr>
              <a:t> la </a:t>
            </a:r>
            <a:r>
              <a:rPr lang="en-US" sz="2800" dirty="0" err="1" smtClean="0">
                <a:solidFill>
                  <a:srgbClr val="FFFF00"/>
                </a:solidFill>
              </a:rPr>
              <a:t>realta</a:t>
            </a:r>
            <a:r>
              <a:rPr lang="en-US" sz="2800" dirty="0" smtClean="0">
                <a:solidFill>
                  <a:srgbClr val="FFFF00"/>
                </a:solidFill>
              </a:rPr>
              <a:t>’ </a:t>
            </a:r>
            <a:r>
              <a:rPr lang="en-US" sz="2800" dirty="0" err="1" smtClean="0">
                <a:solidFill>
                  <a:srgbClr val="FFFF00"/>
                </a:solidFill>
              </a:rPr>
              <a:t>puo</a:t>
            </a:r>
            <a:r>
              <a:rPr lang="en-US" sz="2800" dirty="0" smtClean="0">
                <a:solidFill>
                  <a:srgbClr val="FFFF00"/>
                </a:solidFill>
              </a:rPr>
              <a:t>’ </a:t>
            </a:r>
            <a:r>
              <a:rPr lang="en-US" sz="2800" dirty="0" err="1" smtClean="0">
                <a:solidFill>
                  <a:srgbClr val="FFFF00"/>
                </a:solidFill>
              </a:rPr>
              <a:t>essere</a:t>
            </a:r>
            <a:r>
              <a:rPr lang="en-US" sz="2800" dirty="0" smtClean="0">
                <a:solidFill>
                  <a:srgbClr val="FFFF00"/>
                </a:solidFill>
              </a:rPr>
              <a:t>: </a:t>
            </a:r>
          </a:p>
          <a:p>
            <a:endParaRPr lang="en-US" sz="2800" dirty="0" smtClean="0">
              <a:solidFill>
                <a:srgbClr val="FFFF00"/>
              </a:solidFill>
            </a:endParaRPr>
          </a:p>
          <a:p>
            <a:pPr marL="571500" indent="-571500">
              <a:buAutoNum type="romanLcParenR"/>
            </a:pPr>
            <a:r>
              <a:rPr lang="en-US" sz="2800" dirty="0" smtClean="0">
                <a:solidFill>
                  <a:srgbClr val="FFFF00"/>
                </a:solidFill>
              </a:rPr>
              <a:t>Molto </a:t>
            </a:r>
            <a:r>
              <a:rPr lang="en-US" sz="2800" dirty="0" err="1" smtClean="0">
                <a:solidFill>
                  <a:srgbClr val="FFFF00"/>
                </a:solidFill>
              </a:rPr>
              <a:t>piu</a:t>
            </a:r>
            <a:r>
              <a:rPr lang="en-US" sz="2800" dirty="0" smtClean="0">
                <a:solidFill>
                  <a:srgbClr val="FFFF00"/>
                </a:solidFill>
              </a:rPr>
              <a:t>’ </a:t>
            </a:r>
            <a:r>
              <a:rPr lang="en-US" sz="2800" dirty="0" err="1" smtClean="0">
                <a:solidFill>
                  <a:srgbClr val="FFFF00"/>
                </a:solidFill>
              </a:rPr>
              <a:t>grande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di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noi</a:t>
            </a:r>
            <a:endParaRPr lang="en-US" sz="2800" dirty="0" smtClean="0">
              <a:solidFill>
                <a:srgbClr val="FFFF00"/>
              </a:solidFill>
            </a:endParaRPr>
          </a:p>
          <a:p>
            <a:pPr marL="571500" indent="-571500">
              <a:buAutoNum type="romanLcParenR"/>
            </a:pPr>
            <a:r>
              <a:rPr lang="en-US" sz="2800" dirty="0" err="1" smtClean="0">
                <a:solidFill>
                  <a:srgbClr val="FFFF00"/>
                </a:solidFill>
              </a:rPr>
              <a:t>Indifferente</a:t>
            </a:r>
            <a:r>
              <a:rPr lang="en-US" sz="2800" dirty="0" smtClean="0">
                <a:solidFill>
                  <a:srgbClr val="FFFF00"/>
                </a:solidFill>
              </a:rPr>
              <a:t> a </a:t>
            </a:r>
            <a:r>
              <a:rPr lang="en-US" sz="2800" dirty="0" err="1" smtClean="0">
                <a:solidFill>
                  <a:srgbClr val="FFFF00"/>
                </a:solidFill>
              </a:rPr>
              <a:t>noi</a:t>
            </a:r>
            <a:r>
              <a:rPr lang="en-US" sz="2800" dirty="0" smtClean="0">
                <a:solidFill>
                  <a:srgbClr val="FFFF00"/>
                </a:solidFill>
              </a:rPr>
              <a:t> !</a:t>
            </a:r>
          </a:p>
          <a:p>
            <a:pPr marL="571500" indent="-571500"/>
            <a:endParaRPr lang="en-US" sz="28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4738</TotalTime>
  <Words>624</Words>
  <Application>Microsoft Macintosh PowerPoint</Application>
  <PresentationFormat>On-screen Show (4:3)</PresentationFormat>
  <Paragraphs>98</Paragraphs>
  <Slides>58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59" baseType="lpstr">
      <vt:lpstr>Struttura predefinita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GRBs: open issues</dc:title>
  <dc:creator>Gabriele</dc:creator>
  <cp:lastModifiedBy>gabriele ghisellini</cp:lastModifiedBy>
  <cp:revision>194</cp:revision>
  <dcterms:created xsi:type="dcterms:W3CDTF">2017-02-15T17:54:49Z</dcterms:created>
  <dcterms:modified xsi:type="dcterms:W3CDTF">2017-02-15T18:00:01Z</dcterms:modified>
</cp:coreProperties>
</file>