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64" r:id="rId2"/>
    <p:sldId id="274" r:id="rId3"/>
    <p:sldId id="283" r:id="rId4"/>
    <p:sldId id="273" r:id="rId5"/>
    <p:sldId id="280" r:id="rId6"/>
    <p:sldId id="281" r:id="rId7"/>
    <p:sldId id="261" r:id="rId8"/>
    <p:sldId id="279" r:id="rId9"/>
    <p:sldId id="268" r:id="rId10"/>
    <p:sldId id="269" r:id="rId11"/>
    <p:sldId id="258" r:id="rId12"/>
    <p:sldId id="265" r:id="rId13"/>
    <p:sldId id="277" r:id="rId14"/>
    <p:sldId id="278" r:id="rId15"/>
    <p:sldId id="256" r:id="rId16"/>
    <p:sldId id="282" r:id="rId17"/>
    <p:sldId id="260" r:id="rId18"/>
    <p:sldId id="275" r:id="rId19"/>
    <p:sldId id="276" r:id="rId20"/>
    <p:sldId id="272" r:id="rId21"/>
    <p:sldId id="270" r:id="rId22"/>
    <p:sldId id="271" r:id="rId23"/>
    <p:sldId id="259" r:id="rId24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cuderi" initials="s" lastIdx="2" clrIdx="0">
    <p:extLst>
      <p:ext uri="{19B8F6BF-5375-455C-9EA6-DF929625EA0E}">
        <p15:presenceInfo xmlns:p15="http://schemas.microsoft.com/office/powerpoint/2012/main" userId="scuderi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1" d="100"/>
          <a:sy n="71" d="100"/>
        </p:scale>
        <p:origin x="444" y="60"/>
      </p:cViewPr>
      <p:guideLst/>
    </p:cSldViewPr>
  </p:slideViewPr>
  <p:notesTextViewPr>
    <p:cViewPr>
      <p:scale>
        <a:sx n="150" d="100"/>
        <a:sy n="150" d="100"/>
      </p:scale>
      <p:origin x="0" y="0"/>
    </p:cViewPr>
  </p:notesTextViewPr>
  <p:notesViewPr>
    <p:cSldViewPr snapToGrid="0">
      <p:cViewPr varScale="1">
        <p:scale>
          <a:sx n="54" d="100"/>
          <a:sy n="54" d="100"/>
        </p:scale>
        <p:origin x="2632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8D2AD9-BE60-4ADA-B830-91E74E776233}" type="datetimeFigureOut">
              <a:rPr lang="it-IT" smtClean="0"/>
              <a:t>20/10/2016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920C00-C5CA-499A-9860-C543AC19A8C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47224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9AAED-DF9F-4DD7-B4EB-2732545A41D2}" type="slidenum">
              <a:rPr lang="it-IT" smtClean="0"/>
              <a:pPr/>
              <a:t>1</a:t>
            </a:fld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639294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configurazione a largo campo con PSF </a:t>
            </a:r>
            <a:r>
              <a:rPr lang="it-IT" dirty="0" smtClean="0"/>
              <a:t>costante </a:t>
            </a:r>
            <a:r>
              <a:rPr lang="it-IT" dirty="0"/>
              <a:t>e diminuzione del </a:t>
            </a:r>
            <a:r>
              <a:rPr lang="it-IT" dirty="0" err="1"/>
              <a:t>plate</a:t>
            </a:r>
            <a:r>
              <a:rPr lang="it-IT" dirty="0"/>
              <a:t> scale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920C00-C5CA-499A-9860-C543AC19A8C7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523570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920C00-C5CA-499A-9860-C543AC19A8C7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97853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920C00-C5CA-499A-9860-C543AC19A8C7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729334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920C00-C5CA-499A-9860-C543AC19A8C7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521649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9AAED-DF9F-4DD7-B4EB-2732545A41D2}" type="slidenum">
              <a:rPr lang="it-IT" smtClean="0"/>
              <a:pPr/>
              <a:t>17</a:t>
            </a:fld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29823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9AAED-DF9F-4DD7-B4EB-2732545A41D2}" type="slidenum">
              <a:rPr lang="it-IT" smtClean="0"/>
              <a:pPr/>
              <a:t>20</a:t>
            </a:fld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630216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- </a:t>
            </a:r>
            <a:r>
              <a:rPr lang="it-IT" dirty="0" err="1" smtClean="0"/>
              <a:t>Allegerimento</a:t>
            </a:r>
            <a:r>
              <a:rPr lang="it-IT" dirty="0" smtClean="0"/>
              <a:t> struttura 25%</a:t>
            </a:r>
          </a:p>
          <a:p>
            <a:pPr marL="171450" indent="-171450">
              <a:buFontTx/>
              <a:buChar char="-"/>
            </a:pPr>
            <a:r>
              <a:rPr lang="it-IT" dirty="0" smtClean="0"/>
              <a:t>Sostituzione Encoder</a:t>
            </a:r>
          </a:p>
          <a:p>
            <a:pPr marL="171450" indent="-171450">
              <a:buFontTx/>
              <a:buChar char="-"/>
            </a:pPr>
            <a:r>
              <a:rPr lang="it-IT" dirty="0" smtClean="0"/>
              <a:t>Modifica disegno attuatori (rimuovibili)</a:t>
            </a:r>
            <a:endParaRPr lang="it-IT" dirty="0"/>
          </a:p>
          <a:p>
            <a:pPr marL="171450" indent="-171450">
              <a:buFontTx/>
              <a:buChar char="-"/>
            </a:pPr>
            <a:r>
              <a:rPr lang="it-IT" dirty="0" smtClean="0"/>
              <a:t>CHEC camera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9AAED-DF9F-4DD7-B4EB-2732545A41D2}" type="slidenum">
              <a:rPr lang="it-IT" smtClean="0"/>
              <a:pPr/>
              <a:t>21</a:t>
            </a:fld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47314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9AAED-DF9F-4DD7-B4EB-2732545A41D2}" type="slidenum">
              <a:rPr lang="it-IT" smtClean="0"/>
              <a:pPr/>
              <a:t>22</a:t>
            </a:fld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428412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7DDC1-56CB-4E29-BF61-B156C83A5254}" type="datetimeFigureOut">
              <a:rPr lang="en-GB" smtClean="0"/>
              <a:t>20/10/2016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3F673-9216-4248-B8D1-7A5F5C53B498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2162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7DDC1-56CB-4E29-BF61-B156C83A5254}" type="datetimeFigureOut">
              <a:rPr lang="en-GB" smtClean="0"/>
              <a:t>20/10/2016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3F673-9216-4248-B8D1-7A5F5C53B498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8842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7DDC1-56CB-4E29-BF61-B156C83A5254}" type="datetimeFigureOut">
              <a:rPr lang="en-GB" smtClean="0"/>
              <a:t>20/10/2016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3F673-9216-4248-B8D1-7A5F5C53B498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4730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7DDC1-56CB-4E29-BF61-B156C83A5254}" type="datetimeFigureOut">
              <a:rPr lang="en-GB" smtClean="0"/>
              <a:t>20/10/2016</a:t>
            </a:fld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3F673-9216-4248-B8D1-7A5F5C53B498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2522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7DDC1-56CB-4E29-BF61-B156C83A5254}" type="datetimeFigureOut">
              <a:rPr lang="en-GB" smtClean="0"/>
              <a:t>20/10/2016</a:t>
            </a:fld>
            <a:endParaRPr lang="en-GB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3F673-9216-4248-B8D1-7A5F5C53B498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1910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7DDC1-56CB-4E29-BF61-B156C83A5254}" type="datetimeFigureOut">
              <a:rPr lang="en-GB" smtClean="0"/>
              <a:t>20/10/2016</a:t>
            </a:fld>
            <a:endParaRPr lang="en-GB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3F673-9216-4248-B8D1-7A5F5C53B498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4313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7DDC1-56CB-4E29-BF61-B156C83A5254}" type="datetimeFigureOut">
              <a:rPr lang="en-GB" smtClean="0"/>
              <a:t>20/10/2016</a:t>
            </a:fld>
            <a:endParaRPr lang="en-GB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3F673-9216-4248-B8D1-7A5F5C53B498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2908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7DDC1-56CB-4E29-BF61-B156C83A5254}" type="datetimeFigureOut">
              <a:rPr lang="en-GB" smtClean="0"/>
              <a:t>20/10/2016</a:t>
            </a:fld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3F673-9216-4248-B8D1-7A5F5C53B498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5147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7DDC1-56CB-4E29-BF61-B156C83A5254}" type="datetimeFigureOut">
              <a:rPr lang="en-GB" smtClean="0"/>
              <a:t>20/10/2016</a:t>
            </a:fld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3F673-9216-4248-B8D1-7A5F5C53B498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4924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7DDC1-56CB-4E29-BF61-B156C83A5254}" type="datetimeFigureOut">
              <a:rPr lang="en-GB" smtClean="0"/>
              <a:t>20/10/2016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3F673-9216-4248-B8D1-7A5F5C53B498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6763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7DDC1-56CB-4E29-BF61-B156C83A5254}" type="datetimeFigureOut">
              <a:rPr lang="en-GB" smtClean="0"/>
              <a:t>20/10/2016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3F673-9216-4248-B8D1-7A5F5C53B498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7994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47DDC1-56CB-4E29-BF61-B156C83A5254}" type="datetimeFigureOut">
              <a:rPr lang="en-GB" smtClean="0"/>
              <a:t>20/10/2016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93F673-9216-4248-B8D1-7A5F5C53B498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2086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emf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emf"/><Relationship Id="rId4" Type="http://schemas.openxmlformats.org/officeDocument/2006/relationships/image" Target="../media/image31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emf"/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emf"/><Relationship Id="rId11" Type="http://schemas.openxmlformats.org/officeDocument/2006/relationships/image" Target="../media/image42.png"/><Relationship Id="rId5" Type="http://schemas.openxmlformats.org/officeDocument/2006/relationships/image" Target="../media/image36.jpeg"/><Relationship Id="rId10" Type="http://schemas.openxmlformats.org/officeDocument/2006/relationships/image" Target="../media/image41.jpeg"/><Relationship Id="rId4" Type="http://schemas.openxmlformats.org/officeDocument/2006/relationships/image" Target="../media/image35.jpeg"/><Relationship Id="rId9" Type="http://schemas.openxmlformats.org/officeDocument/2006/relationships/image" Target="../media/image4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9.jpeg"/><Relationship Id="rId4" Type="http://schemas.openxmlformats.org/officeDocument/2006/relationships/image" Target="../media/image4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3" Type="http://schemas.openxmlformats.org/officeDocument/2006/relationships/image" Target="../media/image57.jpeg"/><Relationship Id="rId7" Type="http://schemas.openxmlformats.org/officeDocument/2006/relationships/image" Target="../media/image61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tangolo 13"/>
          <p:cNvSpPr/>
          <p:nvPr/>
        </p:nvSpPr>
        <p:spPr>
          <a:xfrm>
            <a:off x="0" y="-27384"/>
            <a:ext cx="12192000" cy="468000"/>
          </a:xfrm>
          <a:prstGeom prst="rect">
            <a:avLst/>
          </a:prstGeom>
          <a:solidFill>
            <a:srgbClr val="003399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r">
              <a:defRPr/>
            </a:pPr>
            <a:endParaRPr lang="it-IT" sz="2800" b="1" kern="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Rettangolo 15"/>
          <p:cNvSpPr/>
          <p:nvPr/>
        </p:nvSpPr>
        <p:spPr>
          <a:xfrm>
            <a:off x="0" y="6544236"/>
            <a:ext cx="12192000" cy="313764"/>
          </a:xfrm>
          <a:prstGeom prst="rect">
            <a:avLst/>
          </a:prstGeom>
          <a:solidFill>
            <a:srgbClr val="003399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defRPr/>
            </a:pPr>
            <a:endParaRPr lang="it-IT" sz="1400" kern="0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9227" y="1445611"/>
            <a:ext cx="1687331" cy="870541"/>
          </a:xfrm>
          <a:prstGeom prst="rect">
            <a:avLst/>
          </a:prstGeom>
          <a:effectLst>
            <a:outerShdw blurRad="127000" dist="63500" dir="2700000" algn="tl" rotWithShape="0">
              <a:schemeClr val="tx1">
                <a:alpha val="80000"/>
              </a:schemeClr>
            </a:outerShdw>
          </a:effec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r="19635"/>
          <a:stretch/>
        </p:blipFill>
        <p:spPr bwMode="auto">
          <a:xfrm>
            <a:off x="6243495" y="2443518"/>
            <a:ext cx="4696182" cy="877103"/>
          </a:xfrm>
          <a:prstGeom prst="rect">
            <a:avLst/>
          </a:prstGeom>
          <a:noFill/>
          <a:ln>
            <a:noFill/>
          </a:ln>
          <a:effectLst>
            <a:outerShdw blurRad="127000" dist="63500" dir="2700000" algn="tl" rotWithShape="0">
              <a:schemeClr val="tx1">
                <a:alpha val="8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Immagine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1617" y="793511"/>
            <a:ext cx="4249050" cy="3190463"/>
          </a:xfrm>
          <a:prstGeom prst="rect">
            <a:avLst/>
          </a:prstGeom>
          <a:effectLst>
            <a:outerShdw blurRad="127000" dist="63500" dir="2700000" algn="tl" rotWithShape="0">
              <a:prstClr val="black">
                <a:alpha val="80000"/>
              </a:prstClr>
            </a:outerShdw>
          </a:effectLst>
        </p:spPr>
      </p:pic>
      <p:sp>
        <p:nvSpPr>
          <p:cNvPr id="18" name="CasellaDiTesto 17"/>
          <p:cNvSpPr txBox="1"/>
          <p:nvPr/>
        </p:nvSpPr>
        <p:spPr>
          <a:xfrm>
            <a:off x="1713789" y="4336869"/>
            <a:ext cx="8523067" cy="1941178"/>
          </a:xfrm>
          <a:prstGeom prst="rect">
            <a:avLst/>
          </a:prstGeom>
          <a:noFill/>
        </p:spPr>
        <p:txBody>
          <a:bodyPr wrap="square" rtlCol="0">
            <a:normAutofit fontScale="92500" lnSpcReduction="10000"/>
          </a:bodyPr>
          <a:lstStyle/>
          <a:p>
            <a:pPr algn="ctr"/>
            <a:r>
              <a:rPr lang="en-GB" sz="6500" b="1" dirty="0" smtClean="0">
                <a:solidFill>
                  <a:srgbClr val="003399"/>
                </a:solidFill>
                <a:latin typeface="Comic Sans MS" panose="030F0702030302020204" pitchFamily="66" charset="0"/>
              </a:rPr>
              <a:t>Il </a:t>
            </a:r>
            <a:r>
              <a:rPr lang="en-GB" sz="6500" b="1" dirty="0" err="1" smtClean="0">
                <a:solidFill>
                  <a:srgbClr val="003399"/>
                </a:solidFill>
                <a:latin typeface="Comic Sans MS" panose="030F0702030302020204" pitchFamily="66" charset="0"/>
              </a:rPr>
              <a:t>Progetto</a:t>
            </a:r>
            <a:r>
              <a:rPr lang="en-GB" sz="6500" b="1" dirty="0" smtClean="0">
                <a:solidFill>
                  <a:srgbClr val="003399"/>
                </a:solidFill>
                <a:latin typeface="Comic Sans MS" panose="030F0702030302020204" pitchFamily="66" charset="0"/>
              </a:rPr>
              <a:t> ASTRI </a:t>
            </a:r>
            <a:endParaRPr lang="en-GB" sz="6500" b="1" dirty="0">
              <a:solidFill>
                <a:srgbClr val="003399"/>
              </a:solidFill>
              <a:latin typeface="Comic Sans MS" panose="030F0702030302020204" pitchFamily="66" charset="0"/>
            </a:endParaRPr>
          </a:p>
          <a:p>
            <a:endParaRPr lang="it-IT" sz="2600" b="1" dirty="0">
              <a:solidFill>
                <a:srgbClr val="003399"/>
              </a:solidFill>
            </a:endParaRPr>
          </a:p>
          <a:p>
            <a:pPr algn="ctr"/>
            <a:r>
              <a:rPr lang="it-IT" sz="4800" b="1" dirty="0" smtClean="0">
                <a:solidFill>
                  <a:srgbClr val="003399"/>
                </a:solidFill>
                <a:latin typeface="Comic Sans MS" panose="030F0702030302020204" pitchFamily="66" charset="0"/>
              </a:rPr>
              <a:t>Salvo Scuderi</a:t>
            </a:r>
            <a:endParaRPr lang="it-IT" sz="3900" dirty="0">
              <a:solidFill>
                <a:srgbClr val="003399"/>
              </a:solidFill>
              <a:latin typeface="Comic Sans MS" panose="030F0702030302020204" pitchFamily="66" charset="0"/>
            </a:endParaRPr>
          </a:p>
          <a:p>
            <a:endParaRPr lang="it-IT" sz="5100" b="1" dirty="0">
              <a:solidFill>
                <a:srgbClr val="00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101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magine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1365" y="2920902"/>
            <a:ext cx="7085934" cy="3892274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94438"/>
          </a:xfrm>
        </p:spPr>
        <p:txBody>
          <a:bodyPr>
            <a:normAutofit/>
          </a:bodyPr>
          <a:lstStyle/>
          <a:p>
            <a:r>
              <a:rPr lang="it-IT" sz="36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Il progetto ASTRI</a:t>
            </a:r>
            <a:endParaRPr lang="it-IT" sz="36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29" name="Gruppo 28"/>
          <p:cNvGrpSpPr/>
          <p:nvPr/>
        </p:nvGrpSpPr>
        <p:grpSpPr>
          <a:xfrm>
            <a:off x="8827299" y="1881465"/>
            <a:ext cx="3248160" cy="3721480"/>
            <a:chOff x="7717465" y="1413048"/>
            <a:chExt cx="3636335" cy="4407679"/>
          </a:xfrm>
        </p:grpSpPr>
        <p:pic>
          <p:nvPicPr>
            <p:cNvPr id="5" name="Immagin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17465" y="1413048"/>
              <a:ext cx="3636335" cy="4407679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11" name="Esplosione 1 10"/>
            <p:cNvSpPr/>
            <p:nvPr/>
          </p:nvSpPr>
          <p:spPr>
            <a:xfrm>
              <a:off x="9326530" y="3634314"/>
              <a:ext cx="148856" cy="212652"/>
            </a:xfrm>
            <a:prstGeom prst="irregularSeal1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2" name="Esplosione 1 11"/>
            <p:cNvSpPr/>
            <p:nvPr/>
          </p:nvSpPr>
          <p:spPr>
            <a:xfrm>
              <a:off x="9051701" y="2729902"/>
              <a:ext cx="148856" cy="212652"/>
            </a:xfrm>
            <a:prstGeom prst="irregularSeal1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3" name="Esplosione 1 12"/>
            <p:cNvSpPr/>
            <p:nvPr/>
          </p:nvSpPr>
          <p:spPr>
            <a:xfrm>
              <a:off x="9111649" y="2360571"/>
              <a:ext cx="148856" cy="212652"/>
            </a:xfrm>
            <a:prstGeom prst="irregularSeal1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4" name="Esplosione 1 13"/>
            <p:cNvSpPr/>
            <p:nvPr/>
          </p:nvSpPr>
          <p:spPr>
            <a:xfrm>
              <a:off x="8549032" y="2287819"/>
              <a:ext cx="148856" cy="212652"/>
            </a:xfrm>
            <a:prstGeom prst="irregularSeal1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5" name="Esplosione 1 14"/>
            <p:cNvSpPr/>
            <p:nvPr/>
          </p:nvSpPr>
          <p:spPr>
            <a:xfrm>
              <a:off x="8127273" y="2459712"/>
              <a:ext cx="148856" cy="212652"/>
            </a:xfrm>
            <a:prstGeom prst="irregularSeal1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6" name="Esplosione 1 15"/>
            <p:cNvSpPr/>
            <p:nvPr/>
          </p:nvSpPr>
          <p:spPr>
            <a:xfrm>
              <a:off x="9598111" y="4878563"/>
              <a:ext cx="148856" cy="212652"/>
            </a:xfrm>
            <a:prstGeom prst="irregularSeal1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7" name="Esplosione 1 16"/>
            <p:cNvSpPr/>
            <p:nvPr/>
          </p:nvSpPr>
          <p:spPr>
            <a:xfrm>
              <a:off x="10040527" y="5094456"/>
              <a:ext cx="148856" cy="212652"/>
            </a:xfrm>
            <a:prstGeom prst="irregularSeal1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grpSp>
        <p:nvGrpSpPr>
          <p:cNvPr id="19" name="Gruppo 18"/>
          <p:cNvGrpSpPr/>
          <p:nvPr/>
        </p:nvGrpSpPr>
        <p:grpSpPr>
          <a:xfrm>
            <a:off x="9064630" y="1350035"/>
            <a:ext cx="1498592" cy="384435"/>
            <a:chOff x="4033177" y="2543090"/>
            <a:chExt cx="2700892" cy="752189"/>
          </a:xfrm>
        </p:grpSpPr>
        <p:sp>
          <p:nvSpPr>
            <p:cNvPr id="20" name="Rettangolo 19"/>
            <p:cNvSpPr/>
            <p:nvPr/>
          </p:nvSpPr>
          <p:spPr>
            <a:xfrm>
              <a:off x="4057498" y="2543090"/>
              <a:ext cx="2676571" cy="715581"/>
            </a:xfrm>
            <a:prstGeom prst="rect">
              <a:avLst/>
            </a:prstGeom>
            <a:gradFill flip="none" rotWithShape="1">
              <a:gsLst>
                <a:gs pos="0">
                  <a:srgbClr val="003399"/>
                </a:gs>
                <a:gs pos="78000">
                  <a:srgbClr val="00206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2700000" scaled="1"/>
              <a:tileRect/>
            </a:gradFill>
            <a:effectLst>
              <a:outerShdw blurRad="127000" dist="63500" dir="2700000" algn="tl" rotWithShape="0">
                <a:prstClr val="black">
                  <a:alpha val="8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chemeClr val="bg1"/>
                </a:solidFill>
              </a:endParaRPr>
            </a:p>
          </p:txBody>
        </p:sp>
        <p:grpSp>
          <p:nvGrpSpPr>
            <p:cNvPr id="21" name="Gruppo 20"/>
            <p:cNvGrpSpPr/>
            <p:nvPr/>
          </p:nvGrpSpPr>
          <p:grpSpPr>
            <a:xfrm>
              <a:off x="4033177" y="2656818"/>
              <a:ext cx="2592363" cy="638461"/>
              <a:chOff x="1458406" y="1976480"/>
              <a:chExt cx="2662285" cy="716505"/>
            </a:xfrm>
            <a:effectLst>
              <a:outerShdw blurRad="127000" dist="63500" dir="2700000" algn="tl" rotWithShape="0">
                <a:prstClr val="black">
                  <a:alpha val="80000"/>
                </a:prstClr>
              </a:outerShdw>
            </a:effectLst>
          </p:grpSpPr>
          <p:pic>
            <p:nvPicPr>
              <p:cNvPr id="22" name="Immagine 21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58406" y="1976480"/>
                <a:ext cx="570127" cy="570127"/>
              </a:xfrm>
              <a:prstGeom prst="rect">
                <a:avLst/>
              </a:prstGeom>
            </p:spPr>
          </p:pic>
          <p:sp>
            <p:nvSpPr>
              <p:cNvPr id="23" name="CasellaDiTesto 22"/>
              <p:cNvSpPr txBox="1"/>
              <p:nvPr/>
            </p:nvSpPr>
            <p:spPr>
              <a:xfrm>
                <a:off x="2091141" y="2084756"/>
                <a:ext cx="2029550" cy="6082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300"/>
                  </a:spcBef>
                  <a:spcAft>
                    <a:spcPts val="300"/>
                  </a:spcAft>
                </a:pPr>
                <a:r>
                  <a:rPr lang="it-IT" sz="600" b="1" dirty="0" err="1">
                    <a:solidFill>
                      <a:schemeClr val="bg1"/>
                    </a:solidFill>
                  </a:rPr>
                  <a:t>Universidade</a:t>
                </a:r>
                <a:r>
                  <a:rPr lang="it-IT" sz="600" b="1" dirty="0">
                    <a:solidFill>
                      <a:schemeClr val="bg1"/>
                    </a:solidFill>
                  </a:rPr>
                  <a:t> de </a:t>
                </a:r>
                <a:r>
                  <a:rPr lang="it-IT" sz="600" b="1" dirty="0" err="1">
                    <a:solidFill>
                      <a:schemeClr val="bg1"/>
                    </a:solidFill>
                  </a:rPr>
                  <a:t>São</a:t>
                </a:r>
                <a:r>
                  <a:rPr lang="it-IT" sz="600" b="1" dirty="0">
                    <a:solidFill>
                      <a:schemeClr val="bg1"/>
                    </a:solidFill>
                  </a:rPr>
                  <a:t> </a:t>
                </a:r>
                <a:r>
                  <a:rPr lang="it-IT" sz="600" b="1" dirty="0" smtClean="0">
                    <a:solidFill>
                      <a:schemeClr val="bg1"/>
                    </a:solidFill>
                  </a:rPr>
                  <a:t>Paulo</a:t>
                </a:r>
                <a:endParaRPr lang="it-IT" sz="600" b="1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4" name="Picture 5" descr="logo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5903" y="1337029"/>
            <a:ext cx="1136876" cy="369974"/>
          </a:xfrm>
          <a:prstGeom prst="rect">
            <a:avLst/>
          </a:prstGeom>
          <a:noFill/>
          <a:ln>
            <a:noFill/>
          </a:ln>
          <a:effectLst>
            <a:outerShdw blurRad="127000" dist="63500" dir="2700000" algn="tl" rotWithShape="0">
              <a:prstClr val="black">
                <a:alpha val="8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Immagine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05377" y="804856"/>
            <a:ext cx="413057" cy="4082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7" name="Rettangolo 26"/>
          <p:cNvSpPr/>
          <p:nvPr/>
        </p:nvSpPr>
        <p:spPr>
          <a:xfrm>
            <a:off x="238020" y="1090619"/>
            <a:ext cx="7564092" cy="656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sz="1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sz="16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ealizzare</a:t>
            </a:r>
            <a:r>
              <a:rPr lang="en-U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prototipo</a:t>
            </a:r>
            <a:r>
              <a:rPr lang="en-U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End-to-end </a:t>
            </a:r>
            <a:r>
              <a:rPr lang="en-US" sz="16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degli</a:t>
            </a:r>
            <a:r>
              <a:rPr lang="en-U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small size telescopes a due </a:t>
            </a:r>
            <a:r>
              <a:rPr lang="en-US" sz="16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specchi</a:t>
            </a:r>
            <a:r>
              <a:rPr lang="en-U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di CTA (SST-2M) </a:t>
            </a:r>
            <a:r>
              <a:rPr lang="en-US" sz="16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validandolo</a:t>
            </a:r>
            <a:r>
              <a:rPr lang="en-U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attraverso</a:t>
            </a:r>
            <a:r>
              <a:rPr lang="en-U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osservazioni</a:t>
            </a:r>
            <a:r>
              <a:rPr lang="en-U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astrofisiche</a:t>
            </a:r>
            <a:r>
              <a:rPr lang="en-U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Cherenkov</a:t>
            </a:r>
            <a:endParaRPr lang="en-US" sz="2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Rettangolo 27"/>
          <p:cNvSpPr/>
          <p:nvPr/>
        </p:nvSpPr>
        <p:spPr>
          <a:xfrm>
            <a:off x="238020" y="1809849"/>
            <a:ext cx="704903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21945" marR="36195" indent="-285750" algn="just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it-IT" sz="1200" dirty="0" smtClean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Programma FP7</a:t>
            </a:r>
          </a:p>
          <a:p>
            <a:pPr marL="321945" marR="36195" indent="-285750" algn="just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it-IT" sz="1200" dirty="0" smtClean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Progetto </a:t>
            </a:r>
            <a:r>
              <a:rPr lang="it-IT" sz="12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Bandiera ASTRI (da cui è derivato il nome del prototipo del telescopio), </a:t>
            </a:r>
            <a:endParaRPr lang="it-IT" sz="1200" dirty="0" smtClean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21945" marR="36195" indent="-285750" algn="just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it-IT" sz="1200" dirty="0" smtClean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Progetto </a:t>
            </a:r>
            <a:r>
              <a:rPr lang="it-IT" sz="12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Premiale TECHE </a:t>
            </a:r>
          </a:p>
          <a:p>
            <a:pPr marL="321945" marR="36195" indent="-285750" algn="just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it-IT" sz="1200" dirty="0" smtClean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Progetti </a:t>
            </a:r>
            <a:r>
              <a:rPr lang="it-IT" sz="12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PRIN INAF e </a:t>
            </a:r>
            <a:r>
              <a:rPr lang="it-IT" sz="1200" dirty="0" smtClean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Universitari</a:t>
            </a:r>
            <a:endParaRPr lang="it-IT" sz="1200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21945" marR="36195" indent="-285750" algn="just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it-IT" sz="1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Astronomia Industriale -&gt; Mini- Array ASTRI</a:t>
            </a:r>
            <a:endParaRPr lang="it-IT" sz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Immagine 2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04" t="23607" r="10902" b="23317"/>
          <a:stretch/>
        </p:blipFill>
        <p:spPr>
          <a:xfrm>
            <a:off x="9372657" y="700235"/>
            <a:ext cx="1074712" cy="489473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127000" dist="63500" dir="2700000" algn="tl" rotWithShape="0">
              <a:prstClr val="black">
                <a:alpha val="8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907625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94438"/>
          </a:xfrm>
        </p:spPr>
        <p:txBody>
          <a:bodyPr>
            <a:normAutofit/>
          </a:bodyPr>
          <a:lstStyle/>
          <a:p>
            <a:r>
              <a:rPr lang="it-IT" sz="36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Chi è chi in </a:t>
            </a:r>
            <a:r>
              <a:rPr lang="it-IT" sz="36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ASTRI…</a:t>
            </a:r>
            <a:endParaRPr lang="it-IT" sz="36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5810" y="1649507"/>
            <a:ext cx="7454826" cy="4052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204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66484" y="343679"/>
            <a:ext cx="10515600" cy="556642"/>
          </a:xfrm>
        </p:spPr>
        <p:txBody>
          <a:bodyPr>
            <a:noAutofit/>
          </a:bodyPr>
          <a:lstStyle/>
          <a:p>
            <a:r>
              <a:rPr lang="it-IT" sz="36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ASTRI in tabelle…</a:t>
            </a:r>
            <a:endParaRPr lang="it-IT" sz="36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5" name="Tabel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0422029"/>
              </p:ext>
            </p:extLst>
          </p:nvPr>
        </p:nvGraphicFramePr>
        <p:xfrm>
          <a:off x="5611376" y="575667"/>
          <a:ext cx="6141354" cy="59530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29409"/>
                <a:gridCol w="2011945"/>
              </a:tblGrid>
              <a:tr h="347899">
                <a:tc gridSpan="2"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r>
                        <a:rPr lang="it-IT" sz="2400" dirty="0" err="1" smtClean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Optics</a:t>
                      </a:r>
                      <a:endParaRPr lang="it-IT" sz="2400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263614">
                <a:tc>
                  <a:txBody>
                    <a:bodyPr/>
                    <a:lstStyle/>
                    <a:p>
                      <a:pPr algn="l">
                        <a:spcAft>
                          <a:spcPts val="1200"/>
                        </a:spcAft>
                      </a:pPr>
                      <a:r>
                        <a:rPr lang="it-IT" sz="14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Optical</a:t>
                      </a:r>
                      <a:r>
                        <a:rPr lang="it-IT" sz="1400" baseline="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400" baseline="0" dirty="0" err="1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Configuration</a:t>
                      </a:r>
                      <a:r>
                        <a:rPr lang="it-IT" sz="1400" baseline="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endParaRPr lang="it-IT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36000" marB="3600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1200"/>
                        </a:spcAft>
                      </a:pPr>
                      <a:r>
                        <a:rPr lang="en-GB" sz="14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Schwarzschild-</a:t>
                      </a:r>
                      <a:r>
                        <a:rPr lang="en-GB" sz="1400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Couder</a:t>
                      </a:r>
                      <a:r>
                        <a:rPr lang="en-GB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it-IT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263614">
                <a:tc>
                  <a:txBody>
                    <a:bodyPr/>
                    <a:lstStyle/>
                    <a:p>
                      <a:pPr algn="l">
                        <a:spcAft>
                          <a:spcPts val="120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Average effective collecting area</a:t>
                      </a:r>
                      <a:endParaRPr lang="it-IT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36000" marB="3600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120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m</a:t>
                      </a:r>
                      <a:r>
                        <a:rPr lang="en-GB" sz="1400" baseline="30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it-IT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263614">
                <a:tc>
                  <a:txBody>
                    <a:bodyPr/>
                    <a:lstStyle/>
                    <a:p>
                      <a:pPr algn="l">
                        <a:spcAft>
                          <a:spcPts val="120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Focal Length</a:t>
                      </a:r>
                      <a:endParaRPr lang="it-IT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36000" marB="3600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120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2.2 m</a:t>
                      </a:r>
                      <a:endParaRPr lang="it-IT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263614">
                <a:tc>
                  <a:txBody>
                    <a:bodyPr/>
                    <a:lstStyle/>
                    <a:p>
                      <a:pPr algn="l">
                        <a:spcAft>
                          <a:spcPts val="120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Aperture</a:t>
                      </a:r>
                      <a:endParaRPr lang="it-IT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36000" marB="3600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120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4.3 m</a:t>
                      </a:r>
                      <a:endParaRPr lang="it-IT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263614">
                <a:tc>
                  <a:txBody>
                    <a:bodyPr/>
                    <a:lstStyle/>
                    <a:p>
                      <a:pPr algn="l">
                        <a:spcAft>
                          <a:spcPts val="120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f/#</a:t>
                      </a:r>
                      <a:endParaRPr lang="it-IT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36000" marB="3600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120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</a:t>
                      </a:r>
                      <a:endParaRPr lang="it-IT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263614">
                <a:tc>
                  <a:txBody>
                    <a:bodyPr/>
                    <a:lstStyle/>
                    <a:p>
                      <a:pPr algn="l">
                        <a:spcAft>
                          <a:spcPts val="120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FOV</a:t>
                      </a:r>
                      <a:endParaRPr lang="it-IT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36000" marB="3600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120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9.6</a:t>
                      </a:r>
                      <a:r>
                        <a:rPr lang="en-GB" sz="1400" baseline="30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</a:t>
                      </a:r>
                      <a:endParaRPr lang="it-IT" sz="2000" baseline="30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263614">
                <a:tc>
                  <a:txBody>
                    <a:bodyPr/>
                    <a:lstStyle/>
                    <a:p>
                      <a:pPr algn="l">
                        <a:spcAft>
                          <a:spcPts val="120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PSF </a:t>
                      </a:r>
                      <a:r>
                        <a:rPr lang="en-GB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(@ 100 </a:t>
                      </a: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of FOV diameter)</a:t>
                      </a:r>
                      <a:endParaRPr lang="it-IT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36000" marB="3600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1200"/>
                        </a:spcAft>
                      </a:pPr>
                      <a:r>
                        <a:rPr lang="en-GB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0.19°</a:t>
                      </a:r>
                      <a:endParaRPr lang="it-IT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252196">
                <a:tc gridSpan="2"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r>
                        <a:rPr lang="it-IT" sz="1800" dirty="0" err="1" smtClean="0">
                          <a:solidFill>
                            <a:srgbClr val="FFC00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Primary</a:t>
                      </a:r>
                      <a:r>
                        <a:rPr lang="it-IT" sz="1800" dirty="0" smtClean="0">
                          <a:solidFill>
                            <a:srgbClr val="FFC00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800" dirty="0" err="1" smtClean="0">
                          <a:solidFill>
                            <a:srgbClr val="FFC00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Mirror</a:t>
                      </a:r>
                      <a:endParaRPr lang="it-IT" sz="1800" dirty="0">
                        <a:solidFill>
                          <a:srgbClr val="FFC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263614">
                <a:tc>
                  <a:txBody>
                    <a:bodyPr/>
                    <a:lstStyle/>
                    <a:p>
                      <a:pPr algn="just">
                        <a:spcAft>
                          <a:spcPts val="120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Diameter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36000" marB="3600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120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4.306 m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263614">
                <a:tc>
                  <a:txBody>
                    <a:bodyPr/>
                    <a:lstStyle/>
                    <a:p>
                      <a:pPr algn="just">
                        <a:spcAft>
                          <a:spcPts val="120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Number of </a:t>
                      </a:r>
                      <a:r>
                        <a:rPr lang="en-GB" sz="140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segments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36000" marB="3600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120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05736">
                <a:tc>
                  <a:txBody>
                    <a:bodyPr/>
                    <a:lstStyle/>
                    <a:p>
                      <a:pPr algn="just">
                        <a:spcAft>
                          <a:spcPts val="120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Size of a </a:t>
                      </a:r>
                      <a:r>
                        <a:rPr lang="en-GB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segment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36000" marB="3600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120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850 mm </a:t>
                      </a:r>
                      <a:r>
                        <a:rPr lang="en-GB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(face-to-face</a:t>
                      </a: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13090">
                <a:tc>
                  <a:txBody>
                    <a:bodyPr/>
                    <a:lstStyle/>
                    <a:p>
                      <a:pPr algn="just">
                        <a:spcAft>
                          <a:spcPts val="120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Nominal Radius of Curvature Corona 1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36000" marB="3600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120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8.52 m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29413">
                <a:tc>
                  <a:txBody>
                    <a:bodyPr/>
                    <a:lstStyle/>
                    <a:p>
                      <a:pPr algn="just">
                        <a:spcAft>
                          <a:spcPts val="120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Nominal Radius of Curvature Corona 2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36000" marB="3600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120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9.87 m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61291">
                <a:tc>
                  <a:txBody>
                    <a:bodyPr/>
                    <a:lstStyle/>
                    <a:p>
                      <a:pPr algn="just">
                        <a:spcAft>
                          <a:spcPts val="120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Nominal Radius of Curvature Corona 3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36000" marB="3600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120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12.54 m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263614">
                <a:tc>
                  <a:txBody>
                    <a:bodyPr/>
                    <a:lstStyle/>
                    <a:p>
                      <a:pPr algn="just">
                        <a:spcAft>
                          <a:spcPts val="120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Profile Error (RMS)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36000" marB="3600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120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 30 </a:t>
                      </a:r>
                      <a:r>
                        <a:rPr lang="en-GB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µm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475006">
                <a:tc>
                  <a:txBody>
                    <a:bodyPr/>
                    <a:lstStyle/>
                    <a:p>
                      <a:pPr algn="just">
                        <a:spcAft>
                          <a:spcPts val="120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Micro-roughness (RMS, 0.1 - 200 mm spatial wavelength range)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36000" marB="3600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120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 2 </a:t>
                      </a:r>
                      <a:r>
                        <a:rPr lang="en-GB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nm</a:t>
                      </a:r>
                    </a:p>
                  </a:txBody>
                  <a:tcPr marL="68580" marR="68580" marT="0" marB="0" anchor="ctr"/>
                </a:tc>
              </a:tr>
              <a:tr h="154391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dirty="0" err="1" smtClean="0">
                          <a:solidFill>
                            <a:srgbClr val="FFC00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Secondary</a:t>
                      </a:r>
                      <a:r>
                        <a:rPr lang="it-IT" sz="1800" dirty="0" smtClean="0">
                          <a:solidFill>
                            <a:srgbClr val="FFC00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800" dirty="0" err="1" smtClean="0">
                          <a:solidFill>
                            <a:srgbClr val="FFC00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Mirror</a:t>
                      </a:r>
                      <a:endParaRPr lang="it-IT" sz="1800" dirty="0" smtClean="0">
                        <a:solidFill>
                          <a:srgbClr val="FFC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36000" marB="36000" anchor="ctr"/>
                </a:tc>
                <a:tc hMerge="1">
                  <a:txBody>
                    <a:bodyPr/>
                    <a:lstStyle/>
                    <a:p>
                      <a:pPr algn="r">
                        <a:spcAft>
                          <a:spcPts val="1200"/>
                        </a:spcAft>
                      </a:pPr>
                      <a:endParaRPr lang="en-GB" sz="1200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182796">
                <a:tc>
                  <a:txBody>
                    <a:bodyPr/>
                    <a:lstStyle/>
                    <a:p>
                      <a:pPr algn="just">
                        <a:spcAft>
                          <a:spcPts val="1200"/>
                        </a:spcAft>
                      </a:pPr>
                      <a:r>
                        <a:rPr lang="it-IT" sz="1400" dirty="0" err="1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Diameter</a:t>
                      </a:r>
                      <a:endParaRPr lang="it-IT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36000" marB="3600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1200"/>
                        </a:spcAft>
                      </a:pPr>
                      <a:r>
                        <a:rPr lang="en-GB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1.8</a:t>
                      </a:r>
                      <a:r>
                        <a:rPr lang="en-GB" sz="140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</a:t>
                      </a:r>
                      <a:endParaRPr lang="en-GB" sz="1400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pic>
        <p:nvPicPr>
          <p:cNvPr id="7" name="Immagin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6842" y="1648515"/>
            <a:ext cx="3934327" cy="3075807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365048" y="5078070"/>
            <a:ext cx="497791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 </a:t>
            </a:r>
            <a:r>
              <a:rPr lang="it-IT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prima volta in assoluto un telescopio </a:t>
            </a:r>
            <a:r>
              <a:rPr lang="it-IT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Cherenkov</a:t>
            </a:r>
            <a:r>
              <a:rPr lang="it-IT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due </a:t>
            </a:r>
            <a:r>
              <a:rPr lang="it-IT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specchi in configurazione </a:t>
            </a:r>
            <a:r>
              <a:rPr lang="it-IT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Schwarzschild-Couder</a:t>
            </a:r>
            <a:r>
              <a:rPr lang="it-IT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77954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66484" y="343679"/>
            <a:ext cx="10515600" cy="556642"/>
          </a:xfrm>
        </p:spPr>
        <p:txBody>
          <a:bodyPr>
            <a:noAutofit/>
          </a:bodyPr>
          <a:lstStyle/>
          <a:p>
            <a:r>
              <a:rPr lang="it-IT" sz="36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ASTRI in tabelle…</a:t>
            </a:r>
            <a:endParaRPr lang="it-IT" sz="36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5805561"/>
              </p:ext>
            </p:extLst>
          </p:nvPr>
        </p:nvGraphicFramePr>
        <p:xfrm>
          <a:off x="5839203" y="2046303"/>
          <a:ext cx="4981197" cy="31756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63851"/>
                <a:gridCol w="1617346"/>
              </a:tblGrid>
              <a:tr h="393543">
                <a:tc gridSpan="2"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r>
                        <a:rPr lang="it-IT" sz="2400" dirty="0" err="1" smtClean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Mechanical</a:t>
                      </a:r>
                      <a:r>
                        <a:rPr lang="it-IT" sz="2400" baseline="0" dirty="0" smtClean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it-IT" sz="2400" baseline="0" dirty="0" err="1" smtClean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Structure</a:t>
                      </a:r>
                      <a:endParaRPr lang="it-IT" sz="2400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357492">
                <a:tc gridSpan="2"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r>
                        <a:rPr lang="en-GB" sz="1800" dirty="0" smtClean="0">
                          <a:solidFill>
                            <a:srgbClr val="FFC000"/>
                          </a:solidFill>
                          <a:effectLst/>
                          <a:latin typeface="Comic Sans MS" panose="030F0702030302020204" pitchFamily="66" charset="0"/>
                        </a:rPr>
                        <a:t>Tracking &amp; Pointing</a:t>
                      </a:r>
                      <a:endParaRPr lang="it-IT" sz="2800" dirty="0">
                        <a:solidFill>
                          <a:srgbClr val="FFC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307036">
                <a:tc>
                  <a:txBody>
                    <a:bodyPr/>
                    <a:lstStyle/>
                    <a:p>
                      <a:pPr algn="l">
                        <a:spcAft>
                          <a:spcPts val="120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Driver Encoder Precision</a:t>
                      </a:r>
                      <a:endParaRPr lang="it-IT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120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</a:t>
                      </a:r>
                      <a:r>
                        <a:rPr lang="en-GB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arcsec</a:t>
                      </a:r>
                      <a:endParaRPr lang="it-IT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36000" marB="36000" anchor="ctr"/>
                </a:tc>
              </a:tr>
              <a:tr h="307036">
                <a:tc>
                  <a:txBody>
                    <a:bodyPr/>
                    <a:lstStyle/>
                    <a:p>
                      <a:pPr algn="l">
                        <a:spcAft>
                          <a:spcPts val="120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Tracking Precision</a:t>
                      </a:r>
                      <a:endParaRPr lang="it-IT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1200"/>
                        </a:spcAft>
                      </a:pPr>
                      <a:r>
                        <a:rPr lang="en-GB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&lt;0.1</a:t>
                      </a: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°</a:t>
                      </a:r>
                      <a:endParaRPr lang="it-IT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36000" marB="36000" anchor="ctr"/>
                </a:tc>
              </a:tr>
              <a:tr h="344802">
                <a:tc>
                  <a:txBody>
                    <a:bodyPr/>
                    <a:lstStyle/>
                    <a:p>
                      <a:pPr algn="l">
                        <a:spcAft>
                          <a:spcPts val="120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Pointing Precision After Calibration</a:t>
                      </a:r>
                      <a:endParaRPr lang="it-IT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1200"/>
                        </a:spcAft>
                      </a:pPr>
                      <a:r>
                        <a:rPr lang="en-GB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&lt;12 </a:t>
                      </a:r>
                      <a:r>
                        <a:rPr lang="en-GB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arcsec</a:t>
                      </a:r>
                      <a:endParaRPr lang="it-IT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36000" marB="36000" anchor="ctr"/>
                </a:tc>
              </a:tr>
              <a:tr h="372626">
                <a:tc gridSpan="2"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r>
                        <a:rPr lang="en-GB" sz="1800" dirty="0" smtClean="0">
                          <a:solidFill>
                            <a:srgbClr val="FFC000"/>
                          </a:solidFill>
                          <a:effectLst/>
                          <a:latin typeface="Comic Sans MS" panose="030F0702030302020204" pitchFamily="66" charset="0"/>
                          <a:cs typeface="Arial" panose="020B0604020202020204" pitchFamily="34" charset="0"/>
                        </a:rPr>
                        <a:t>Dimensions </a:t>
                      </a:r>
                      <a:r>
                        <a:rPr lang="en-GB" sz="1800" dirty="0">
                          <a:solidFill>
                            <a:srgbClr val="FFC000"/>
                          </a:solidFill>
                          <a:effectLst/>
                          <a:latin typeface="Comic Sans MS" panose="030F0702030302020204" pitchFamily="66" charset="0"/>
                          <a:cs typeface="Arial" panose="020B0604020202020204" pitchFamily="34" charset="0"/>
                        </a:rPr>
                        <a:t>&amp; </a:t>
                      </a:r>
                      <a:r>
                        <a:rPr lang="en-GB" sz="1800" dirty="0" smtClean="0">
                          <a:solidFill>
                            <a:srgbClr val="FFC000"/>
                          </a:solidFill>
                          <a:effectLst/>
                          <a:latin typeface="Comic Sans MS" panose="030F0702030302020204" pitchFamily="66" charset="0"/>
                          <a:cs typeface="Arial" panose="020B0604020202020204" pitchFamily="34" charset="0"/>
                        </a:rPr>
                        <a:t>Mass</a:t>
                      </a:r>
                      <a:endParaRPr lang="it-IT" sz="2800" dirty="0">
                        <a:solidFill>
                          <a:srgbClr val="FFC000"/>
                        </a:solidFill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36000" marB="36000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459133">
                <a:tc>
                  <a:txBody>
                    <a:bodyPr/>
                    <a:lstStyle/>
                    <a:p>
                      <a:pPr algn="l">
                        <a:spcAft>
                          <a:spcPts val="120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Height of the Telescope (pointing </a:t>
                      </a:r>
                      <a:r>
                        <a:rPr lang="en-GB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horizontally </a:t>
                      </a: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&amp; vertically)</a:t>
                      </a:r>
                      <a:endParaRPr lang="it-IT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120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m &amp; 8 m</a:t>
                      </a:r>
                      <a:endParaRPr lang="it-IT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36000" marB="36000" anchor="ctr"/>
                </a:tc>
              </a:tr>
              <a:tr h="326898">
                <a:tc>
                  <a:txBody>
                    <a:bodyPr/>
                    <a:lstStyle/>
                    <a:p>
                      <a:pPr algn="l">
                        <a:spcAft>
                          <a:spcPts val="120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Radius of </a:t>
                      </a:r>
                      <a:r>
                        <a:rPr lang="en-GB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free </a:t>
                      </a: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area for Az. Movements</a:t>
                      </a:r>
                      <a:endParaRPr lang="it-IT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120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m</a:t>
                      </a:r>
                      <a:endParaRPr lang="it-IT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36000" marB="36000" anchor="ctr"/>
                </a:tc>
              </a:tr>
              <a:tr h="307036">
                <a:tc>
                  <a:txBody>
                    <a:bodyPr/>
                    <a:lstStyle/>
                    <a:p>
                      <a:pPr algn="l">
                        <a:spcAft>
                          <a:spcPts val="120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Mass of the prototype</a:t>
                      </a:r>
                      <a:endParaRPr lang="it-IT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120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19725 kg</a:t>
                      </a:r>
                      <a:endParaRPr lang="it-IT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36000" marB="36000" anchor="ctr"/>
                </a:tc>
              </a:tr>
            </a:tbl>
          </a:graphicData>
        </a:graphic>
      </p:graphicFrame>
      <p:pic>
        <p:nvPicPr>
          <p:cNvPr id="8" name="Immagin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7995" y="1491692"/>
            <a:ext cx="3314965" cy="4312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355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66484" y="343679"/>
            <a:ext cx="10515600" cy="556642"/>
          </a:xfrm>
        </p:spPr>
        <p:txBody>
          <a:bodyPr>
            <a:noAutofit/>
          </a:bodyPr>
          <a:lstStyle/>
          <a:p>
            <a:r>
              <a:rPr lang="it-IT" sz="36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ASTRI in tabelle…</a:t>
            </a:r>
            <a:endParaRPr lang="it-IT" sz="36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6" name="Tabel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9377364"/>
              </p:ext>
            </p:extLst>
          </p:nvPr>
        </p:nvGraphicFramePr>
        <p:xfrm>
          <a:off x="5474981" y="2111110"/>
          <a:ext cx="5632290" cy="34710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72549"/>
                <a:gridCol w="2859741"/>
              </a:tblGrid>
              <a:tr h="332115">
                <a:tc gridSpan="2"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r>
                        <a:rPr lang="it-IT" sz="2000" dirty="0" err="1" smtClean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Cherenkov</a:t>
                      </a:r>
                      <a:r>
                        <a:rPr lang="it-IT" sz="2000" baseline="0" dirty="0" smtClean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 Camera</a:t>
                      </a:r>
                      <a:endParaRPr lang="it-IT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endParaRPr lang="it-IT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77721">
                <a:tc>
                  <a:txBody>
                    <a:bodyPr/>
                    <a:lstStyle/>
                    <a:p>
                      <a:pPr algn="just">
                        <a:spcAft>
                          <a:spcPts val="120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Camera opening Angle</a:t>
                      </a:r>
                      <a:endParaRPr lang="it-IT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36000" marB="3600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120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70°</a:t>
                      </a:r>
                      <a:endParaRPr lang="it-IT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36000" marB="36000" anchor="ctr"/>
                </a:tc>
              </a:tr>
              <a:tr h="277721">
                <a:tc>
                  <a:txBody>
                    <a:bodyPr/>
                    <a:lstStyle/>
                    <a:p>
                      <a:pPr algn="just">
                        <a:spcAft>
                          <a:spcPts val="1200"/>
                        </a:spcAft>
                      </a:pPr>
                      <a:r>
                        <a:rPr lang="en-GB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Sensors</a:t>
                      </a:r>
                      <a:endParaRPr lang="it-IT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36000" marB="3600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1200"/>
                        </a:spcAft>
                      </a:pPr>
                      <a:r>
                        <a:rPr lang="en-GB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SiPM</a:t>
                      </a:r>
                      <a:endParaRPr lang="it-IT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36000" marB="36000" anchor="ctr"/>
                </a:tc>
              </a:tr>
              <a:tr h="277721">
                <a:tc>
                  <a:txBody>
                    <a:bodyPr/>
                    <a:lstStyle/>
                    <a:p>
                      <a:pPr algn="just">
                        <a:spcAft>
                          <a:spcPts val="120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Number of Pixels</a:t>
                      </a:r>
                      <a:endParaRPr lang="it-IT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36000" marB="3600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1200"/>
                        </a:spcAft>
                      </a:pPr>
                      <a:r>
                        <a:rPr lang="en-GB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1984</a:t>
                      </a:r>
                      <a:r>
                        <a:rPr lang="en-GB" sz="140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(1344 </a:t>
                      </a:r>
                      <a:r>
                        <a:rPr lang="en-GB" sz="140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protoype</a:t>
                      </a:r>
                      <a:r>
                        <a:rPr lang="en-GB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it-IT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36000" marB="36000" anchor="ctr"/>
                </a:tc>
              </a:tr>
              <a:tr h="277721">
                <a:tc>
                  <a:txBody>
                    <a:bodyPr/>
                    <a:lstStyle/>
                    <a:p>
                      <a:pPr algn="just">
                        <a:spcAft>
                          <a:spcPts val="1200"/>
                        </a:spcAft>
                      </a:pPr>
                      <a:r>
                        <a:rPr lang="it-IT" sz="14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Pixel</a:t>
                      </a:r>
                      <a:r>
                        <a:rPr lang="it-IT" sz="1400" baseline="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400" baseline="0" dirty="0" err="1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size</a:t>
                      </a:r>
                      <a:endParaRPr lang="it-IT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36000" marB="3600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1200"/>
                        </a:spcAft>
                      </a:pPr>
                      <a:r>
                        <a:rPr lang="it-IT" sz="14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7x7 mm</a:t>
                      </a:r>
                      <a:endParaRPr lang="it-IT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36000" marB="36000" anchor="ctr"/>
                </a:tc>
              </a:tr>
              <a:tr h="277721">
                <a:tc>
                  <a:txBody>
                    <a:bodyPr/>
                    <a:lstStyle/>
                    <a:p>
                      <a:pPr algn="just">
                        <a:spcAft>
                          <a:spcPts val="1200"/>
                        </a:spcAft>
                      </a:pPr>
                      <a:r>
                        <a:rPr lang="it-IT" sz="14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Pixel rate</a:t>
                      </a:r>
                      <a:endParaRPr lang="it-IT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36000" marB="3600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1200"/>
                        </a:spcAft>
                      </a:pPr>
                      <a:r>
                        <a:rPr lang="it-IT" sz="14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600</a:t>
                      </a:r>
                      <a:r>
                        <a:rPr lang="it-IT" sz="1400" baseline="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Hz (300 Hz </a:t>
                      </a:r>
                      <a:r>
                        <a:rPr lang="it-IT" sz="1400" baseline="0" dirty="0" err="1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prototype</a:t>
                      </a:r>
                      <a:r>
                        <a:rPr lang="it-IT" sz="1400" baseline="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)</a:t>
                      </a:r>
                      <a:endParaRPr lang="it-IT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36000" marB="36000" anchor="ctr"/>
                </a:tc>
              </a:tr>
              <a:tr h="277721">
                <a:tc>
                  <a:txBody>
                    <a:bodyPr/>
                    <a:lstStyle/>
                    <a:p>
                      <a:pPr algn="just">
                        <a:spcAft>
                          <a:spcPts val="1200"/>
                        </a:spcAft>
                      </a:pPr>
                      <a:r>
                        <a:rPr lang="it-IT" sz="1400" dirty="0" err="1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Dynamical</a:t>
                      </a:r>
                      <a:r>
                        <a:rPr lang="it-IT" sz="1400" baseline="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400" baseline="0" dirty="0" err="1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range</a:t>
                      </a:r>
                      <a:endParaRPr lang="it-IT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36000" marB="3600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1200"/>
                        </a:spcAft>
                      </a:pPr>
                      <a:r>
                        <a:rPr lang="it-IT" sz="14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 – 2000 pe</a:t>
                      </a:r>
                      <a:r>
                        <a:rPr lang="it-IT" sz="1400" baseline="300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it-IT" sz="14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/pixel</a:t>
                      </a:r>
                      <a:endParaRPr lang="it-IT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36000" marB="36000" anchor="ctr"/>
                </a:tc>
              </a:tr>
              <a:tr h="277721">
                <a:tc>
                  <a:txBody>
                    <a:bodyPr/>
                    <a:lstStyle/>
                    <a:p>
                      <a:pPr algn="just">
                        <a:spcAft>
                          <a:spcPts val="1200"/>
                        </a:spcAft>
                      </a:pPr>
                      <a:r>
                        <a:rPr lang="it-IT" sz="1400" dirty="0" err="1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Photon</a:t>
                      </a:r>
                      <a:r>
                        <a:rPr lang="it-IT" sz="14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400" dirty="0" err="1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Detection</a:t>
                      </a:r>
                      <a:r>
                        <a:rPr lang="it-IT" sz="1400" baseline="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400" baseline="0" dirty="0" err="1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Efficiency</a:t>
                      </a:r>
                      <a:endParaRPr lang="it-IT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36000" marB="3600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1200"/>
                        </a:spcAft>
                      </a:pPr>
                      <a:r>
                        <a:rPr lang="it-IT" sz="14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&gt; 35% @ 400nm</a:t>
                      </a:r>
                      <a:endParaRPr lang="it-IT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36000" marB="36000" anchor="ctr"/>
                </a:tc>
              </a:tr>
              <a:tr h="277721">
                <a:tc>
                  <a:txBody>
                    <a:bodyPr/>
                    <a:lstStyle/>
                    <a:p>
                      <a:pPr algn="just">
                        <a:spcAft>
                          <a:spcPts val="1200"/>
                        </a:spcAft>
                      </a:pPr>
                      <a:r>
                        <a:rPr lang="en-GB" sz="140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FoV</a:t>
                      </a:r>
                      <a:r>
                        <a:rPr lang="en-GB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it-IT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36000" marB="3600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120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9.6° (7</a:t>
                      </a:r>
                      <a:r>
                        <a:rPr lang="en-GB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° </a:t>
                      </a: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prototype)</a:t>
                      </a:r>
                      <a:endParaRPr lang="it-IT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36000" marB="36000" anchor="ctr"/>
                </a:tc>
              </a:tr>
              <a:tr h="277721">
                <a:tc>
                  <a:txBody>
                    <a:bodyPr/>
                    <a:lstStyle/>
                    <a:p>
                      <a:pPr algn="just">
                        <a:spcAft>
                          <a:spcPts val="120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Weight</a:t>
                      </a:r>
                      <a:endParaRPr lang="it-IT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36000" marB="3600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1200"/>
                        </a:spcAft>
                      </a:pPr>
                      <a:r>
                        <a:rPr lang="en-GB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 </a:t>
                      </a: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it-IT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36000" marB="36000" anchor="ctr"/>
                </a:tc>
              </a:tr>
              <a:tr h="277721">
                <a:tc>
                  <a:txBody>
                    <a:bodyPr/>
                    <a:lstStyle/>
                    <a:p>
                      <a:pPr algn="just">
                        <a:spcAft>
                          <a:spcPts val="120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Dimensions</a:t>
                      </a:r>
                      <a:endParaRPr lang="it-IT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36000" marB="3600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120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0.52m x 0.66m x 0.56m</a:t>
                      </a:r>
                      <a:endParaRPr lang="it-IT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36000" marB="36000" anchor="ctr"/>
                </a:tc>
              </a:tr>
              <a:tr h="277721">
                <a:tc>
                  <a:txBody>
                    <a:bodyPr/>
                    <a:lstStyle/>
                    <a:p>
                      <a:pPr algn="just">
                        <a:spcAft>
                          <a:spcPts val="120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Power </a:t>
                      </a:r>
                      <a:r>
                        <a:rPr lang="en-GB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consumption</a:t>
                      </a:r>
                      <a:endParaRPr lang="it-IT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36000" marB="3600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120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 kW</a:t>
                      </a:r>
                      <a:endParaRPr lang="it-IT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36000" marB="36000" anchor="ctr"/>
                </a:tc>
              </a:tr>
            </a:tbl>
          </a:graphicData>
        </a:graphic>
      </p:graphicFrame>
      <p:pic>
        <p:nvPicPr>
          <p:cNvPr id="9" name="Picture 2" descr="C:\Users\Mech_Design\Documents\Documenti_\Analisi_Termica\Collaborazione_Thermacore\D-A13725-550-F - Copia\Disegni_camera_15_07_2014_Rev_Pa_04\Nuova_Backbone_Struct_Bozze\Nuova_Backbone_Structure_Rev_04\Fig_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97" r="36121"/>
          <a:stretch/>
        </p:blipFill>
        <p:spPr bwMode="auto">
          <a:xfrm>
            <a:off x="1877681" y="1306286"/>
            <a:ext cx="2441769" cy="5080725"/>
          </a:xfrm>
          <a:prstGeom prst="rect">
            <a:avLst/>
          </a:prstGeom>
          <a:noFill/>
          <a:ln w="158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3764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3"/>
          <a:srcRect l="8697" t="11625" r="32117"/>
          <a:stretch/>
        </p:blipFill>
        <p:spPr>
          <a:xfrm>
            <a:off x="3661872" y="3946037"/>
            <a:ext cx="3384000" cy="2835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7" t="2589" r="814" b="-2589"/>
          <a:stretch/>
        </p:blipFill>
        <p:spPr>
          <a:xfrm>
            <a:off x="7250640" y="857793"/>
            <a:ext cx="4787152" cy="2770094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5" r="2828" b="4691"/>
          <a:stretch/>
        </p:blipFill>
        <p:spPr>
          <a:xfrm>
            <a:off x="7205815" y="3383119"/>
            <a:ext cx="4831977" cy="3460377"/>
          </a:xfrm>
          <a:prstGeom prst="rect">
            <a:avLst/>
          </a:prstGeom>
        </p:spPr>
      </p:pic>
      <p:sp>
        <p:nvSpPr>
          <p:cNvPr id="8" name="Titolo 1"/>
          <p:cNvSpPr txBox="1">
            <a:spLocks/>
          </p:cNvSpPr>
          <p:nvPr/>
        </p:nvSpPr>
        <p:spPr>
          <a:xfrm>
            <a:off x="300017" y="188134"/>
            <a:ext cx="10515600" cy="55664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36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L’oggetto reale a Serra </a:t>
            </a:r>
            <a:r>
              <a:rPr lang="it-IT" sz="3600" b="1" dirty="0">
                <a:solidFill>
                  <a:srgbClr val="C00000"/>
                </a:solidFill>
                <a:latin typeface="Comic Sans MS" panose="030F0702030302020204" pitchFamily="66" charset="0"/>
              </a:rPr>
              <a:t>l</a:t>
            </a:r>
            <a:r>
              <a:rPr lang="it-IT" sz="36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a Nave</a:t>
            </a:r>
            <a:endParaRPr lang="it-IT" sz="36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20" t="-783" r="-348" b="783"/>
          <a:stretch/>
        </p:blipFill>
        <p:spPr>
          <a:xfrm>
            <a:off x="3661872" y="1130615"/>
            <a:ext cx="3411021" cy="2625047"/>
          </a:xfrm>
          <a:prstGeom prst="rect">
            <a:avLst/>
          </a:prstGeom>
        </p:spPr>
      </p:pic>
      <p:pic>
        <p:nvPicPr>
          <p:cNvPr id="10" name="Immagine 9" descr="IMG_4110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744119" y="2219190"/>
            <a:ext cx="5180540" cy="3453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032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 descr="ca_z_last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0991" y="740003"/>
            <a:ext cx="3154114" cy="2335050"/>
          </a:xfrm>
          <a:prstGeom prst="rect">
            <a:avLst/>
          </a:prstGeom>
        </p:spPr>
      </p:pic>
      <p:pic>
        <p:nvPicPr>
          <p:cNvPr id="8" name="Immagine 7" descr="AMC GUI sample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6305" y="2443682"/>
            <a:ext cx="4003778" cy="2181599"/>
          </a:xfrm>
          <a:prstGeom prst="rect">
            <a:avLst/>
          </a:prstGeom>
        </p:spPr>
      </p:pic>
      <p:sp>
        <p:nvSpPr>
          <p:cNvPr id="2" name="Titolo 1"/>
          <p:cNvSpPr txBox="1">
            <a:spLocks/>
          </p:cNvSpPr>
          <p:nvPr/>
        </p:nvSpPr>
        <p:spPr>
          <a:xfrm>
            <a:off x="254726" y="275220"/>
            <a:ext cx="10515600" cy="55664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36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Dall’inaugurazione (24 settembre 2014)…</a:t>
            </a:r>
            <a:endParaRPr lang="it-IT" sz="36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614718" y="1141795"/>
            <a:ext cx="853440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Qualifica e accettazione della struttura elettromeccanica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Qualifica sistema di ottica attiva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Misure delle prestazioni ottiche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Sviluppo e </a:t>
            </a:r>
            <a:r>
              <a:rPr lang="it-IT" sz="2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debug</a:t>
            </a:r>
            <a:r>
              <a:rPr lang="it-IT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del software di controllo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Modello del telescopio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Monitoraggio </a:t>
            </a:r>
            <a:r>
              <a:rPr lang="it-IT" sz="2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riflettanza</a:t>
            </a:r>
            <a:r>
              <a:rPr lang="it-IT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degli specchi</a:t>
            </a:r>
            <a:endParaRPr lang="it-IT" sz="24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Monitoraggio </a:t>
            </a:r>
            <a:r>
              <a:rPr lang="it-IT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delle temperature</a:t>
            </a:r>
            <a:endParaRPr lang="it-IT" sz="24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it-IT" sz="24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magine 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569" y="4407967"/>
            <a:ext cx="3812864" cy="1980000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8433" y="4775716"/>
            <a:ext cx="4135189" cy="1983905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7207" y="3856933"/>
            <a:ext cx="3730630" cy="2703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515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5383" y="969327"/>
            <a:ext cx="5401235" cy="5401235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1777430" y="143608"/>
            <a:ext cx="8989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err="1" smtClean="0">
                <a:solidFill>
                  <a:srgbClr val="C00000"/>
                </a:solidFill>
                <a:latin typeface="Comic Sans MS" panose="030F0702030302020204" pitchFamily="66" charset="0"/>
              </a:rPr>
              <a:t>Allineamento</a:t>
            </a:r>
            <a:r>
              <a:rPr lang="en-GB" sz="36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 </a:t>
            </a:r>
            <a:r>
              <a:rPr lang="en-GB" sz="3600" b="1" dirty="0" err="1" smtClean="0">
                <a:solidFill>
                  <a:srgbClr val="C00000"/>
                </a:solidFill>
                <a:latin typeface="Comic Sans MS" panose="030F0702030302020204" pitchFamily="66" charset="0"/>
              </a:rPr>
              <a:t>dei</a:t>
            </a:r>
            <a:r>
              <a:rPr lang="en-GB" sz="36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 </a:t>
            </a:r>
            <a:r>
              <a:rPr lang="en-GB" sz="3600" b="1" dirty="0" err="1" smtClean="0">
                <a:solidFill>
                  <a:srgbClr val="C00000"/>
                </a:solidFill>
                <a:latin typeface="Comic Sans MS" panose="030F0702030302020204" pitchFamily="66" charset="0"/>
              </a:rPr>
              <a:t>segmenti</a:t>
            </a:r>
            <a:r>
              <a:rPr lang="en-GB" sz="36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 del </a:t>
            </a:r>
            <a:r>
              <a:rPr lang="en-GB" sz="3600" b="1" dirty="0" err="1" smtClean="0">
                <a:solidFill>
                  <a:srgbClr val="C00000"/>
                </a:solidFill>
                <a:latin typeface="Comic Sans MS" panose="030F0702030302020204" pitchFamily="66" charset="0"/>
              </a:rPr>
              <a:t>primario</a:t>
            </a:r>
            <a:endParaRPr lang="en-GB" sz="36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6749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5382" y="951396"/>
            <a:ext cx="5401235" cy="5401235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3148011" y="143608"/>
            <a:ext cx="58959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err="1" smtClean="0">
                <a:solidFill>
                  <a:srgbClr val="C00000"/>
                </a:solidFill>
                <a:latin typeface="Comic Sans MS" panose="030F0702030302020204" pitchFamily="66" charset="0"/>
              </a:rPr>
              <a:t>Fuoco</a:t>
            </a:r>
            <a:r>
              <a:rPr lang="en-GB" sz="36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 del </a:t>
            </a:r>
            <a:r>
              <a:rPr lang="en-GB" sz="3600" b="1" dirty="0" err="1" smtClean="0">
                <a:solidFill>
                  <a:srgbClr val="C00000"/>
                </a:solidFill>
                <a:latin typeface="Comic Sans MS" panose="030F0702030302020204" pitchFamily="66" charset="0"/>
              </a:rPr>
              <a:t>telescopio</a:t>
            </a:r>
            <a:endParaRPr lang="en-GB" sz="36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7842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0837" y="809258"/>
            <a:ext cx="7650326" cy="5855924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3874036" y="123288"/>
            <a:ext cx="5171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PSF </a:t>
            </a:r>
            <a:r>
              <a:rPr lang="en-GB" sz="3600" b="1" dirty="0" err="1" smtClean="0">
                <a:solidFill>
                  <a:srgbClr val="C00000"/>
                </a:solidFill>
                <a:latin typeface="Comic Sans MS" panose="030F0702030302020204" pitchFamily="66" charset="0"/>
              </a:rPr>
              <a:t>sul</a:t>
            </a:r>
            <a:r>
              <a:rPr lang="en-GB" sz="36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 campo di vista</a:t>
            </a:r>
            <a:endParaRPr lang="en-GB" sz="36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5" name="Connettore 2 4"/>
          <p:cNvCxnSpPr>
            <a:stCxn id="7" idx="1"/>
          </p:cNvCxnSpPr>
          <p:nvPr/>
        </p:nvCxnSpPr>
        <p:spPr>
          <a:xfrm flipH="1">
            <a:off x="9502588" y="1864659"/>
            <a:ext cx="896472" cy="18825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/>
          <p:cNvSpPr txBox="1"/>
          <p:nvPr/>
        </p:nvSpPr>
        <p:spPr>
          <a:xfrm>
            <a:off x="10399060" y="1541493"/>
            <a:ext cx="13805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SiPM</a:t>
            </a:r>
            <a:r>
              <a:rPr lang="it-IT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pixel</a:t>
            </a:r>
          </a:p>
          <a:p>
            <a:r>
              <a:rPr lang="it-IT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7x7 mm</a:t>
            </a:r>
            <a:endParaRPr lang="it-IT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5854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9806" y="1395451"/>
            <a:ext cx="5744681" cy="4320000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177" y="1395451"/>
            <a:ext cx="5760000" cy="4320000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2868706" y="476889"/>
            <a:ext cx="67055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err="1" smtClean="0">
                <a:solidFill>
                  <a:srgbClr val="C00000"/>
                </a:solidFill>
                <a:latin typeface="Comic Sans MS" panose="030F0702030302020204" pitchFamily="66" charset="0"/>
              </a:rPr>
              <a:t>Puntamento</a:t>
            </a:r>
            <a:r>
              <a:rPr lang="en-GB" sz="36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 </a:t>
            </a:r>
            <a:r>
              <a:rPr lang="en-GB" sz="3600" b="1" dirty="0" err="1" smtClean="0">
                <a:solidFill>
                  <a:srgbClr val="C00000"/>
                </a:solidFill>
                <a:latin typeface="Comic Sans MS" panose="030F0702030302020204" pitchFamily="66" charset="0"/>
              </a:rPr>
              <a:t>Telescopio</a:t>
            </a:r>
            <a:endParaRPr lang="en-GB" sz="36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2646482" y="5891571"/>
            <a:ext cx="67055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err="1" smtClean="0">
                <a:solidFill>
                  <a:srgbClr val="C00000"/>
                </a:solidFill>
                <a:latin typeface="Comic Sans MS" panose="030F0702030302020204" pitchFamily="66" charset="0"/>
              </a:rPr>
              <a:t>Requisito</a:t>
            </a:r>
            <a:r>
              <a:rPr lang="en-GB" sz="32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 &lt; 12” </a:t>
            </a:r>
            <a:r>
              <a:rPr lang="en-GB" sz="3200" b="1" dirty="0" err="1" smtClean="0">
                <a:solidFill>
                  <a:srgbClr val="C00000"/>
                </a:solidFill>
                <a:latin typeface="Comic Sans MS" panose="030F0702030302020204" pitchFamily="66" charset="0"/>
              </a:rPr>
              <a:t>rms</a:t>
            </a:r>
            <a:endParaRPr lang="en-GB" sz="32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7027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3124199" y="476889"/>
            <a:ext cx="58959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Tracking </a:t>
            </a:r>
            <a:r>
              <a:rPr lang="en-GB" sz="3600" b="1" dirty="0" err="1" smtClean="0">
                <a:solidFill>
                  <a:srgbClr val="C00000"/>
                </a:solidFill>
                <a:latin typeface="Comic Sans MS" panose="030F0702030302020204" pitchFamily="66" charset="0"/>
              </a:rPr>
              <a:t>Telescopio</a:t>
            </a:r>
            <a:endParaRPr lang="en-GB" sz="36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141" y="1425388"/>
            <a:ext cx="5566988" cy="2048815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142" y="3745618"/>
            <a:ext cx="5465631" cy="2048815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7624" y="3745618"/>
            <a:ext cx="5067438" cy="2048815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5964" y="1425388"/>
            <a:ext cx="5149003" cy="2048815"/>
          </a:xfrm>
          <a:prstGeom prst="rect">
            <a:avLst/>
          </a:prstGeom>
        </p:spPr>
      </p:pic>
      <p:sp>
        <p:nvSpPr>
          <p:cNvPr id="9" name="CasellaDiTesto 8"/>
          <p:cNvSpPr txBox="1"/>
          <p:nvPr/>
        </p:nvSpPr>
        <p:spPr>
          <a:xfrm>
            <a:off x="2646482" y="5891571"/>
            <a:ext cx="67055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err="1" smtClean="0">
                <a:solidFill>
                  <a:srgbClr val="C00000"/>
                </a:solidFill>
                <a:latin typeface="Comic Sans MS" panose="030F0702030302020204" pitchFamily="66" charset="0"/>
              </a:rPr>
              <a:t>Requisito</a:t>
            </a:r>
            <a:r>
              <a:rPr lang="en-GB" sz="32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 &lt; 6</a:t>
            </a:r>
            <a:r>
              <a:rPr lang="en-GB" sz="3200" b="1" dirty="0">
                <a:solidFill>
                  <a:srgbClr val="C00000"/>
                </a:solidFill>
                <a:latin typeface="Comic Sans MS" panose="030F0702030302020204" pitchFamily="66" charset="0"/>
              </a:rPr>
              <a:t>’ </a:t>
            </a:r>
            <a:r>
              <a:rPr lang="en-GB" sz="3200" b="1" dirty="0" err="1">
                <a:solidFill>
                  <a:srgbClr val="C00000"/>
                </a:solidFill>
                <a:latin typeface="Comic Sans MS" panose="030F0702030302020204" pitchFamily="66" charset="0"/>
              </a:rPr>
              <a:t>rms</a:t>
            </a:r>
            <a:endParaRPr lang="en-GB" sz="32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651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78"/>
          <a:stretch/>
        </p:blipFill>
        <p:spPr>
          <a:xfrm>
            <a:off x="136935" y="3354135"/>
            <a:ext cx="1887204" cy="2192220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426" y="4205474"/>
            <a:ext cx="1694843" cy="2259791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18" r="3533"/>
          <a:stretch/>
        </p:blipFill>
        <p:spPr>
          <a:xfrm rot="5400000">
            <a:off x="343096" y="675003"/>
            <a:ext cx="3094075" cy="2018439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6728" y="1095296"/>
            <a:ext cx="1744603" cy="2326137"/>
          </a:xfrm>
          <a:prstGeom prst="rect">
            <a:avLst/>
          </a:prstGeom>
          <a:ln>
            <a:noFill/>
          </a:ln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67205" y="451538"/>
            <a:ext cx="1291118" cy="2136080"/>
          </a:xfrm>
          <a:prstGeom prst="rect">
            <a:avLst/>
          </a:prstGeom>
          <a:ln>
            <a:noFill/>
          </a:ln>
        </p:spPr>
      </p:pic>
      <p:sp>
        <p:nvSpPr>
          <p:cNvPr id="14" name="CasellaDiTesto 13"/>
          <p:cNvSpPr txBox="1"/>
          <p:nvPr/>
        </p:nvSpPr>
        <p:spPr>
          <a:xfrm>
            <a:off x="3091714" y="3203001"/>
            <a:ext cx="50740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La Camera Cherenkov</a:t>
            </a:r>
            <a:endParaRPr lang="en-GB" sz="36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15" name="Immagine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0630" y="4096872"/>
            <a:ext cx="4806674" cy="2703754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65147" y="1571431"/>
            <a:ext cx="2435798" cy="1176103"/>
          </a:xfrm>
          <a:prstGeom prst="rect">
            <a:avLst/>
          </a:prstGeom>
        </p:spPr>
      </p:pic>
      <p:pic>
        <p:nvPicPr>
          <p:cNvPr id="13" name="Immagine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4909" y="3028823"/>
            <a:ext cx="2069364" cy="1552023"/>
          </a:xfrm>
          <a:prstGeom prst="rect">
            <a:avLst/>
          </a:prstGeom>
        </p:spPr>
      </p:pic>
      <p:pic>
        <p:nvPicPr>
          <p:cNvPr id="11" name="Picture 3" descr="BEE board1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901" y="485266"/>
            <a:ext cx="1752642" cy="14869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61" t="3808" r="12692" b="9884"/>
          <a:stretch/>
        </p:blipFill>
        <p:spPr bwMode="auto">
          <a:xfrm>
            <a:off x="10017000" y="4205474"/>
            <a:ext cx="2071039" cy="1512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5358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5021" y="987421"/>
            <a:ext cx="5090674" cy="5090674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6605020" y="6150547"/>
            <a:ext cx="52283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Pulse height distributions of all 64 pixels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illuminated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uniformly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2" descr="IMG_SiPM_to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0534" y="1026546"/>
            <a:ext cx="2483041" cy="248304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uppo 7"/>
          <p:cNvGrpSpPr/>
          <p:nvPr/>
        </p:nvGrpSpPr>
        <p:grpSpPr>
          <a:xfrm>
            <a:off x="427387" y="3678864"/>
            <a:ext cx="6177635" cy="2777354"/>
            <a:chOff x="1266737" y="1041189"/>
            <a:chExt cx="10696081" cy="3785730"/>
          </a:xfrm>
        </p:grpSpPr>
        <p:pic>
          <p:nvPicPr>
            <p:cNvPr id="9" name="Immagine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6737" y="1041189"/>
              <a:ext cx="10058400" cy="3303162"/>
            </a:xfrm>
            <a:prstGeom prst="rect">
              <a:avLst/>
            </a:prstGeom>
          </p:spPr>
        </p:pic>
        <p:sp>
          <p:nvSpPr>
            <p:cNvPr id="10" name="CasellaDiTesto 9"/>
            <p:cNvSpPr txBox="1"/>
            <p:nvPr/>
          </p:nvSpPr>
          <p:spPr>
            <a:xfrm>
              <a:off x="1613269" y="4407397"/>
              <a:ext cx="10349549" cy="4195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r>
                <a:rPr 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lignment </a:t>
              </a: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of the staircases of all 64 </a:t>
              </a:r>
              <a:r>
                <a:rPr 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pixels </a:t>
              </a: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in dark condition</a:t>
              </a:r>
              <a:endParaRPr lang="en-GB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CasellaDiTesto 10"/>
            <p:cNvSpPr txBox="1"/>
            <p:nvPr/>
          </p:nvSpPr>
          <p:spPr>
            <a:xfrm>
              <a:off x="3733100" y="2155971"/>
              <a:ext cx="82212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>
                  <a:solidFill>
                    <a:schemeClr val="bg1"/>
                  </a:solidFill>
                </a:rPr>
                <a:t>1 </a:t>
              </a:r>
              <a:r>
                <a:rPr lang="en-GB" dirty="0" err="1" smtClean="0">
                  <a:solidFill>
                    <a:schemeClr val="bg1"/>
                  </a:solidFill>
                </a:rPr>
                <a:t>pe</a:t>
              </a:r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12" name="CasellaDiTesto 11"/>
            <p:cNvSpPr txBox="1"/>
            <p:nvPr/>
          </p:nvSpPr>
          <p:spPr>
            <a:xfrm>
              <a:off x="6295937" y="2206305"/>
              <a:ext cx="82212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>
                  <a:solidFill>
                    <a:schemeClr val="bg1"/>
                  </a:solidFill>
                </a:rPr>
                <a:t>2 </a:t>
              </a:r>
              <a:r>
                <a:rPr lang="en-GB" dirty="0" err="1" smtClean="0">
                  <a:solidFill>
                    <a:schemeClr val="bg1"/>
                  </a:solidFill>
                </a:rPr>
                <a:t>pe</a:t>
              </a:r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13" name="CasellaDiTesto 12"/>
            <p:cNvSpPr txBox="1"/>
            <p:nvPr/>
          </p:nvSpPr>
          <p:spPr>
            <a:xfrm>
              <a:off x="8960840" y="2248359"/>
              <a:ext cx="82212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>
                  <a:solidFill>
                    <a:schemeClr val="bg1"/>
                  </a:solidFill>
                </a:rPr>
                <a:t>3 </a:t>
              </a:r>
              <a:r>
                <a:rPr lang="en-GB" dirty="0" err="1" smtClean="0">
                  <a:solidFill>
                    <a:schemeClr val="bg1"/>
                  </a:solidFill>
                </a:rPr>
                <a:t>pe</a:t>
              </a:r>
              <a:endParaRPr lang="en-GB" dirty="0">
                <a:solidFill>
                  <a:schemeClr val="bg1"/>
                </a:solidFill>
              </a:endParaRPr>
            </a:p>
          </p:txBody>
        </p:sp>
      </p:grpSp>
      <p:sp>
        <p:nvSpPr>
          <p:cNvPr id="14" name="CasellaDiTesto 13"/>
          <p:cNvSpPr txBox="1"/>
          <p:nvPr/>
        </p:nvSpPr>
        <p:spPr>
          <a:xfrm>
            <a:off x="89647" y="111881"/>
            <a:ext cx="72972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Camera: </a:t>
            </a:r>
            <a:r>
              <a:rPr lang="en-GB" sz="3600" b="1" dirty="0" err="1" smtClean="0">
                <a:solidFill>
                  <a:srgbClr val="C00000"/>
                </a:solidFill>
                <a:latin typeface="Comic Sans MS" panose="030F0702030302020204" pitchFamily="66" charset="0"/>
              </a:rPr>
              <a:t>calibrazioni</a:t>
            </a:r>
            <a:r>
              <a:rPr lang="en-GB" sz="36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 end to end</a:t>
            </a:r>
            <a:endParaRPr lang="en-GB" sz="36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3" name="Connettore 2 2"/>
          <p:cNvCxnSpPr/>
          <p:nvPr/>
        </p:nvCxnSpPr>
        <p:spPr>
          <a:xfrm flipV="1">
            <a:off x="4136065" y="1371600"/>
            <a:ext cx="2757794" cy="6379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7906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asellaDiTesto 13"/>
          <p:cNvSpPr txBox="1"/>
          <p:nvPr/>
        </p:nvSpPr>
        <p:spPr>
          <a:xfrm>
            <a:off x="276445" y="183601"/>
            <a:ext cx="66772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Serra La Nave è </a:t>
            </a:r>
            <a:r>
              <a:rPr lang="en-GB" sz="3600" b="1" dirty="0" err="1" smtClean="0">
                <a:solidFill>
                  <a:srgbClr val="C00000"/>
                </a:solidFill>
                <a:latin typeface="Comic Sans MS" panose="030F0702030302020204" pitchFamily="66" charset="0"/>
              </a:rPr>
              <a:t>vicina</a:t>
            </a:r>
            <a:r>
              <a:rPr lang="en-GB" sz="36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?</a:t>
            </a:r>
            <a:endParaRPr lang="en-GB" sz="36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671" y="767716"/>
            <a:ext cx="10452847" cy="6009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300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egnaposto contenuto 10"/>
          <p:cNvSpPr txBox="1">
            <a:spLocks/>
          </p:cNvSpPr>
          <p:nvPr/>
        </p:nvSpPr>
        <p:spPr>
          <a:xfrm>
            <a:off x="521062" y="3963545"/>
            <a:ext cx="10730753" cy="2168377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ealizzazione</a:t>
            </a:r>
            <a:r>
              <a:rPr lang="en-US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9 </a:t>
            </a:r>
            <a:r>
              <a:rPr lang="en-US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telescopi</a:t>
            </a:r>
            <a:r>
              <a:rPr lang="en-US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ASTRI-SST-2M per </a:t>
            </a:r>
            <a:r>
              <a:rPr lang="en-US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</a:t>
            </a:r>
            <a:r>
              <a:rPr lang="en-US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sito</a:t>
            </a:r>
            <a:r>
              <a:rPr lang="en-US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sud</a:t>
            </a:r>
            <a:r>
              <a:rPr lang="en-US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CTA</a:t>
            </a:r>
            <a:endParaRPr lang="en-US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just">
              <a:lnSpc>
                <a:spcPct val="120000"/>
              </a:lnSpc>
              <a:defRPr/>
            </a:pPr>
            <a:r>
              <a:rPr lang="en-US" b="1" dirty="0" err="1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Telescopi</a:t>
            </a:r>
            <a:r>
              <a:rPr lang="en-US" b="1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end to end</a:t>
            </a:r>
          </a:p>
          <a:p>
            <a:pPr lvl="1" algn="just">
              <a:lnSpc>
                <a:spcPct val="120000"/>
              </a:lnSpc>
              <a:defRPr/>
            </a:pPr>
            <a:r>
              <a:rPr lang="en-US" b="1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Commissioning e </a:t>
            </a:r>
            <a:r>
              <a:rPr lang="en-US" b="1" dirty="0" err="1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validazione</a:t>
            </a:r>
            <a:r>
              <a:rPr lang="en-US" b="1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dell’array</a:t>
            </a:r>
            <a:r>
              <a:rPr lang="en-US" b="1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b="1" dirty="0" err="1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incluso</a:t>
            </a:r>
            <a:r>
              <a:rPr lang="en-US" b="1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trigger </a:t>
            </a:r>
            <a:r>
              <a:rPr lang="en-US" b="1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SW di </a:t>
            </a:r>
            <a:r>
              <a:rPr lang="en-US" b="1" dirty="0" err="1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controllo</a:t>
            </a:r>
            <a:r>
              <a:rPr lang="en-US" b="1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b="1" dirty="0" err="1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tramite</a:t>
            </a:r>
            <a:r>
              <a:rPr lang="en-US" b="1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osservazioni</a:t>
            </a:r>
            <a:r>
              <a:rPr lang="en-US" b="1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astrofisiche</a:t>
            </a:r>
            <a:r>
              <a:rPr lang="en-US" b="1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Cherenkov </a:t>
            </a:r>
            <a:r>
              <a:rPr lang="it-IT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 </a:t>
            </a:r>
            <a:r>
              <a:rPr lang="it-IT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it-IT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P</a:t>
            </a:r>
            <a:r>
              <a:rPr lang="it-IT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rimi dati scientifici</a:t>
            </a:r>
            <a:r>
              <a:rPr lang="en-U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CTA </a:t>
            </a:r>
          </a:p>
          <a:p>
            <a:pPr lvl="1" algn="just">
              <a:lnSpc>
                <a:spcPct val="120000"/>
              </a:lnSpc>
              <a:defRPr/>
            </a:pPr>
            <a:r>
              <a:rPr lang="en-US" b="1" dirty="0" err="1" smtClean="0">
                <a:solidFill>
                  <a:srgbClr val="003399"/>
                </a:solidFill>
                <a:latin typeface="Calibri"/>
              </a:rPr>
              <a:t>Realizzazione</a:t>
            </a:r>
            <a:r>
              <a:rPr lang="en-US" b="1" dirty="0" smtClean="0">
                <a:solidFill>
                  <a:srgbClr val="003399"/>
                </a:solidFill>
                <a:latin typeface="Calibri"/>
              </a:rPr>
              <a:t> di un data center per </a:t>
            </a:r>
            <a:r>
              <a:rPr lang="en-US" b="1" dirty="0" err="1" smtClean="0">
                <a:solidFill>
                  <a:srgbClr val="003399"/>
                </a:solidFill>
                <a:latin typeface="Calibri"/>
              </a:rPr>
              <a:t>il</a:t>
            </a:r>
            <a:r>
              <a:rPr lang="en-US" b="1" dirty="0" smtClean="0">
                <a:solidFill>
                  <a:srgbClr val="003399"/>
                </a:solidFill>
                <a:latin typeface="Calibri"/>
              </a:rPr>
              <a:t> mini-array per </a:t>
            </a:r>
            <a:r>
              <a:rPr lang="en-US" b="1" dirty="0" err="1" smtClean="0">
                <a:solidFill>
                  <a:srgbClr val="003399"/>
                </a:solidFill>
                <a:latin typeface="Calibri"/>
              </a:rPr>
              <a:t>il</a:t>
            </a:r>
            <a:r>
              <a:rPr lang="en-US" b="1" dirty="0" smtClean="0">
                <a:solidFill>
                  <a:srgbClr val="003399"/>
                </a:solidFill>
                <a:latin typeface="Calibri"/>
              </a:rPr>
              <a:t> </a:t>
            </a:r>
            <a:r>
              <a:rPr lang="en-US" b="1" dirty="0" err="1" smtClean="0">
                <a:solidFill>
                  <a:srgbClr val="003399"/>
                </a:solidFill>
                <a:latin typeface="Calibri"/>
              </a:rPr>
              <a:t>processamento</a:t>
            </a:r>
            <a:r>
              <a:rPr lang="en-US" b="1" dirty="0" smtClean="0">
                <a:solidFill>
                  <a:srgbClr val="003399"/>
                </a:solidFill>
                <a:latin typeface="Calibri"/>
              </a:rPr>
              <a:t>, </a:t>
            </a:r>
            <a:r>
              <a:rPr lang="en-US" b="1" dirty="0" err="1" smtClean="0">
                <a:solidFill>
                  <a:srgbClr val="003399"/>
                </a:solidFill>
                <a:latin typeface="Calibri"/>
              </a:rPr>
              <a:t>l’archiviazione</a:t>
            </a:r>
            <a:r>
              <a:rPr lang="en-US" b="1" dirty="0" smtClean="0">
                <a:solidFill>
                  <a:srgbClr val="003399"/>
                </a:solidFill>
                <a:latin typeface="Calibri"/>
              </a:rPr>
              <a:t>, e la </a:t>
            </a:r>
            <a:r>
              <a:rPr lang="en-US" b="1" dirty="0" err="1" smtClean="0">
                <a:solidFill>
                  <a:srgbClr val="003399"/>
                </a:solidFill>
                <a:latin typeface="Calibri"/>
              </a:rPr>
              <a:t>distribuzione</a:t>
            </a:r>
            <a:r>
              <a:rPr lang="en-US" b="1" dirty="0" smtClean="0">
                <a:solidFill>
                  <a:srgbClr val="003399"/>
                </a:solidFill>
                <a:latin typeface="Calibri"/>
              </a:rPr>
              <a:t> </a:t>
            </a:r>
            <a:r>
              <a:rPr lang="en-US" b="1" dirty="0" err="1" smtClean="0">
                <a:solidFill>
                  <a:srgbClr val="003399"/>
                </a:solidFill>
                <a:latin typeface="Calibri"/>
              </a:rPr>
              <a:t>dei</a:t>
            </a:r>
            <a:r>
              <a:rPr lang="en-US" b="1" dirty="0" smtClean="0">
                <a:solidFill>
                  <a:srgbClr val="003399"/>
                </a:solidFill>
                <a:latin typeface="Calibri"/>
              </a:rPr>
              <a:t> </a:t>
            </a:r>
            <a:r>
              <a:rPr lang="en-US" b="1" dirty="0" err="1" smtClean="0">
                <a:solidFill>
                  <a:srgbClr val="003399"/>
                </a:solidFill>
                <a:latin typeface="Calibri"/>
              </a:rPr>
              <a:t>dati</a:t>
            </a:r>
            <a:endParaRPr lang="en-US" b="1" dirty="0">
              <a:solidFill>
                <a:srgbClr val="003399"/>
              </a:solidFill>
              <a:latin typeface="Calibri"/>
            </a:endParaRPr>
          </a:p>
        </p:txBody>
      </p:sp>
      <p:pic>
        <p:nvPicPr>
          <p:cNvPr id="18" name="Picture 13" descr="miniarray_stamerra_cut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00751" y="1129554"/>
            <a:ext cx="5251064" cy="2592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3430" y="1332962"/>
            <a:ext cx="943753" cy="1050091"/>
          </a:xfrm>
          <a:prstGeom prst="rect">
            <a:avLst/>
          </a:prstGeom>
        </p:spPr>
      </p:pic>
      <p:cxnSp>
        <p:nvCxnSpPr>
          <p:cNvPr id="4" name="Connettore 2 3"/>
          <p:cNvCxnSpPr/>
          <p:nvPr/>
        </p:nvCxnSpPr>
        <p:spPr>
          <a:xfrm>
            <a:off x="4673835" y="2625044"/>
            <a:ext cx="1122944" cy="0"/>
          </a:xfrm>
          <a:prstGeom prst="straightConnector1">
            <a:avLst/>
          </a:prstGeom>
          <a:ln w="50800"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7" name="Titolo 1"/>
          <p:cNvSpPr txBox="1">
            <a:spLocks/>
          </p:cNvSpPr>
          <p:nvPr/>
        </p:nvSpPr>
        <p:spPr>
          <a:xfrm>
            <a:off x="300017" y="188134"/>
            <a:ext cx="10515600" cy="55664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36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Dal prototipo al mini-array…</a:t>
            </a:r>
            <a:endParaRPr lang="it-IT" sz="36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986" y="1129554"/>
            <a:ext cx="3470281" cy="2592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332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03062"/>
          </a:xfrm>
        </p:spPr>
        <p:txBody>
          <a:bodyPr>
            <a:normAutofit/>
          </a:bodyPr>
          <a:lstStyle/>
          <a:p>
            <a:r>
              <a:rPr lang="it-IT" sz="36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Il sito sud di CTA</a:t>
            </a:r>
            <a:endParaRPr lang="it-IT" sz="36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32" name="Immagine 3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1050" y="157322"/>
            <a:ext cx="5904333" cy="3312019"/>
          </a:xfrm>
          <a:prstGeom prst="rect">
            <a:avLst/>
          </a:prstGeom>
        </p:spPr>
      </p:pic>
      <p:pic>
        <p:nvPicPr>
          <p:cNvPr id="33" name="Immagine 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1050" y="3501795"/>
            <a:ext cx="5904333" cy="3275526"/>
          </a:xfrm>
          <a:prstGeom prst="rect">
            <a:avLst/>
          </a:prstGeom>
        </p:spPr>
      </p:pic>
      <p:pic>
        <p:nvPicPr>
          <p:cNvPr id="34" name="Immagine 3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27" y="1541930"/>
            <a:ext cx="6057873" cy="4261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028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6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Layout di </a:t>
            </a:r>
            <a:r>
              <a:rPr lang="it-IT" sz="3600" b="1" dirty="0">
                <a:solidFill>
                  <a:srgbClr val="C00000"/>
                </a:solidFill>
                <a:latin typeface="Comic Sans MS" panose="030F0702030302020204" pitchFamily="66" charset="0"/>
              </a:rPr>
              <a:t>CTA </a:t>
            </a:r>
            <a:r>
              <a:rPr lang="it-IT" sz="36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al sito Sud</a:t>
            </a:r>
            <a:endParaRPr lang="it-IT" sz="36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627" y="1820795"/>
            <a:ext cx="5300143" cy="3960000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99" y="1913470"/>
            <a:ext cx="5410542" cy="39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330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17"/>
          <p:cNvSpPr txBox="1"/>
          <p:nvPr/>
        </p:nvSpPr>
        <p:spPr>
          <a:xfrm>
            <a:off x="5827059" y="5486579"/>
            <a:ext cx="4933463" cy="923330"/>
          </a:xfrm>
          <a:prstGeom prst="rect">
            <a:avLst/>
          </a:prstGeom>
          <a:noFill/>
          <a:ln w="12700">
            <a:solidFill>
              <a:srgbClr val="03882E"/>
            </a:solidFill>
          </a:ln>
        </p:spPr>
        <p:txBody>
          <a:bodyPr wrap="square" rtlCol="0" anchor="t">
            <a:spAutoFit/>
          </a:bodyPr>
          <a:lstStyle/>
          <a:p>
            <a:r>
              <a:rPr lang="en-GB" b="1" i="1" dirty="0">
                <a:solidFill>
                  <a:srgbClr val="008000"/>
                </a:solidFill>
                <a:latin typeface="Calibri"/>
                <a:cs typeface="Calibri"/>
              </a:rPr>
              <a:t>PRELIMINARY</a:t>
            </a:r>
            <a:r>
              <a:rPr lang="en-GB" dirty="0">
                <a:solidFill>
                  <a:srgbClr val="008000"/>
                </a:solidFill>
                <a:latin typeface="Calibri"/>
                <a:cs typeface="Calibri"/>
              </a:rPr>
              <a:t> ESTIMATES ACHIEVED WITH ASTRI PIPELINE IN REASONABLE AGREEMENT WITH PERFORMANCE ACHIEVED WITH CTA-MC PIPELINE </a:t>
            </a:r>
          </a:p>
        </p:txBody>
      </p:sp>
      <p:grpSp>
        <p:nvGrpSpPr>
          <p:cNvPr id="11" name="Group 56"/>
          <p:cNvGrpSpPr/>
          <p:nvPr/>
        </p:nvGrpSpPr>
        <p:grpSpPr>
          <a:xfrm>
            <a:off x="5827059" y="941294"/>
            <a:ext cx="5349240" cy="4017624"/>
            <a:chOff x="4206240" y="987552"/>
            <a:chExt cx="4800600" cy="3657600"/>
          </a:xfrm>
        </p:grpSpPr>
        <p:pic>
          <p:nvPicPr>
            <p:cNvPr id="12" name="Picture 48" descr="sensiplot_Size100.eps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06240" y="987552"/>
              <a:ext cx="4800600" cy="3657600"/>
            </a:xfrm>
            <a:prstGeom prst="rect">
              <a:avLst/>
            </a:prstGeom>
            <a:ln w="6350">
              <a:solidFill>
                <a:schemeClr val="tx1"/>
              </a:solidFill>
            </a:ln>
          </p:spPr>
        </p:pic>
        <p:sp>
          <p:nvSpPr>
            <p:cNvPr id="13" name="Rectangle 7"/>
            <p:cNvSpPr>
              <a:spLocks/>
            </p:cNvSpPr>
            <p:nvPr/>
          </p:nvSpPr>
          <p:spPr bwMode="auto">
            <a:xfrm rot="19170245">
              <a:off x="7349854" y="3492261"/>
              <a:ext cx="1256754" cy="332399"/>
            </a:xfrm>
            <a:prstGeom prst="rect">
              <a:avLst/>
            </a:prstGeom>
            <a:no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wrap="none" lIns="0" tIns="0" rIns="0" bIns="0" anchor="ctr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en-US" b="1" dirty="0">
                  <a:solidFill>
                    <a:srgbClr val="03882E"/>
                  </a:solidFill>
                  <a:latin typeface="Arial Bold" charset="0"/>
                  <a:ea typeface="Arial Bold" charset="0"/>
                  <a:cs typeface="Arial Bold" charset="0"/>
                  <a:sym typeface="Arial Bold" charset="0"/>
                </a:rPr>
                <a:t>Preliminary</a:t>
              </a:r>
            </a:p>
          </p:txBody>
        </p:sp>
        <p:sp>
          <p:nvSpPr>
            <p:cNvPr id="15" name="TextBox 53"/>
            <p:cNvSpPr txBox="1"/>
            <p:nvPr/>
          </p:nvSpPr>
          <p:spPr>
            <a:xfrm rot="1629576">
              <a:off x="4650456" y="3109175"/>
              <a:ext cx="62068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800" dirty="0">
                  <a:latin typeface="Helvetica"/>
                  <a:cs typeface="Helvetica"/>
                </a:rPr>
                <a:t>0.01 C.U.</a:t>
              </a:r>
            </a:p>
          </p:txBody>
        </p:sp>
        <p:sp>
          <p:nvSpPr>
            <p:cNvPr id="17" name="TextBox 54"/>
            <p:cNvSpPr txBox="1"/>
            <p:nvPr/>
          </p:nvSpPr>
          <p:spPr>
            <a:xfrm rot="1629576">
              <a:off x="5426882" y="2216870"/>
              <a:ext cx="56297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800" dirty="0">
                  <a:latin typeface="Helvetica"/>
                  <a:cs typeface="Helvetica"/>
                </a:rPr>
                <a:t>0.1 C.U.</a:t>
              </a:r>
            </a:p>
          </p:txBody>
        </p:sp>
        <p:sp>
          <p:nvSpPr>
            <p:cNvPr id="18" name="TextBox 55"/>
            <p:cNvSpPr txBox="1"/>
            <p:nvPr/>
          </p:nvSpPr>
          <p:spPr>
            <a:xfrm rot="1629576">
              <a:off x="6875627" y="1817295"/>
              <a:ext cx="47641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800" dirty="0">
                  <a:latin typeface="Helvetica"/>
                  <a:cs typeface="Helvetica"/>
                </a:rPr>
                <a:t>1 C.U.</a:t>
              </a:r>
            </a:p>
          </p:txBody>
        </p:sp>
      </p:grpSp>
      <p:grpSp>
        <p:nvGrpSpPr>
          <p:cNvPr id="19" name="Group 59"/>
          <p:cNvGrpSpPr/>
          <p:nvPr/>
        </p:nvGrpSpPr>
        <p:grpSpPr>
          <a:xfrm>
            <a:off x="5827059" y="5058032"/>
            <a:ext cx="4709745" cy="276999"/>
            <a:chOff x="4042833" y="4752201"/>
            <a:chExt cx="3272367" cy="161654"/>
          </a:xfrm>
        </p:grpSpPr>
        <p:sp>
          <p:nvSpPr>
            <p:cNvPr id="20" name="TextBox 34"/>
            <p:cNvSpPr txBox="1"/>
            <p:nvPr/>
          </p:nvSpPr>
          <p:spPr>
            <a:xfrm>
              <a:off x="4042833" y="4752201"/>
              <a:ext cx="3272367" cy="1616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solidFill>
                    <a:srgbClr val="008000"/>
                  </a:solidFill>
                  <a:latin typeface="Calibri"/>
                  <a:cs typeface="Calibri"/>
                </a:rPr>
                <a:t>          ASTRI mini-array (~250m) – ASTRI DATA PIPELINE</a:t>
              </a:r>
            </a:p>
          </p:txBody>
        </p:sp>
        <p:sp>
          <p:nvSpPr>
            <p:cNvPr id="21" name="Rectangle 57"/>
            <p:cNvSpPr/>
            <p:nvPr/>
          </p:nvSpPr>
          <p:spPr bwMode="auto">
            <a:xfrm>
              <a:off x="4223504" y="4784966"/>
              <a:ext cx="91440" cy="91440"/>
            </a:xfrm>
            <a:prstGeom prst="rect">
              <a:avLst/>
            </a:prstGeom>
            <a:solidFill>
              <a:srgbClr val="008000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GB" sz="4200">
                <a:solidFill>
                  <a:srgbClr val="000000"/>
                </a:solidFill>
                <a:latin typeface="Gill Sans" charset="0"/>
                <a:ea typeface="ヒラギノ角ゴ ProN W3" charset="-128"/>
                <a:cs typeface="ヒラギノ角ゴ ProN W3" charset="-128"/>
                <a:sym typeface="Gill Sans" charset="0"/>
              </a:endParaRPr>
            </a:p>
          </p:txBody>
        </p:sp>
      </p:grpSp>
      <p:sp>
        <p:nvSpPr>
          <p:cNvPr id="22" name="Rectangle 11"/>
          <p:cNvSpPr>
            <a:spLocks/>
          </p:cNvSpPr>
          <p:nvPr/>
        </p:nvSpPr>
        <p:spPr bwMode="auto">
          <a:xfrm>
            <a:off x="294701" y="1107275"/>
            <a:ext cx="5071368" cy="5465233"/>
          </a:xfrm>
          <a:prstGeom prst="rect">
            <a:avLst/>
          </a:prstGeom>
          <a:solidFill>
            <a:srgbClr val="FFFFFF"/>
          </a:solidFill>
          <a:ln w="12700" cap="flat">
            <a:noFill/>
            <a:miter lim="800000"/>
            <a:headEnd type="none" w="med" len="med"/>
            <a:tailEnd type="none" w="med" len="med"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 anchor="t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  <a:spcAft>
                <a:spcPts val="600"/>
              </a:spcAft>
              <a:buFont typeface="Wingdings" charset="2"/>
              <a:buChar char="²"/>
            </a:pPr>
            <a:r>
              <a:rPr lang="en-US" sz="2000" b="1" dirty="0">
                <a:latin typeface="Calibri"/>
                <a:ea typeface="Arial Bold" charset="0"/>
                <a:cs typeface="Calibri"/>
                <a:sym typeface="Arial Bold" charset="0"/>
              </a:rPr>
              <a:t> </a:t>
            </a:r>
            <a:r>
              <a:rPr lang="en-US" sz="2000" b="1" dirty="0">
                <a:solidFill>
                  <a:srgbClr val="003399"/>
                </a:solidFill>
                <a:latin typeface="Calibri"/>
                <a:ea typeface="Arial Bold" charset="0"/>
                <a:cs typeface="Calibri"/>
                <a:sym typeface="Arial Bold" charset="0"/>
              </a:rPr>
              <a:t>Preliminary performance:</a:t>
            </a:r>
          </a:p>
          <a:p>
            <a:pPr lvl="1">
              <a:lnSpc>
                <a:spcPct val="120000"/>
              </a:lnSpc>
              <a:spcAft>
                <a:spcPts val="600"/>
              </a:spcAft>
            </a:pPr>
            <a:r>
              <a:rPr lang="en-US" sz="2000" dirty="0">
                <a:solidFill>
                  <a:srgbClr val="003399"/>
                </a:solidFill>
                <a:latin typeface="Calibri"/>
                <a:ea typeface="Arial Bold" charset="0"/>
                <a:cs typeface="Calibri"/>
                <a:sym typeface="Arial Bold" charset="0"/>
              </a:rPr>
              <a:t>based on MC-CTA Prod2 </a:t>
            </a:r>
            <a:r>
              <a:rPr lang="en-US" sz="2000" dirty="0" smtClean="0">
                <a:solidFill>
                  <a:srgbClr val="003399"/>
                </a:solidFill>
                <a:latin typeface="Calibri"/>
                <a:ea typeface="Arial Bold" charset="0"/>
                <a:cs typeface="Calibri"/>
                <a:sym typeface="Arial Bold" charset="0"/>
              </a:rPr>
              <a:t>and </a:t>
            </a:r>
            <a:r>
              <a:rPr lang="en-US" sz="2000" dirty="0">
                <a:solidFill>
                  <a:srgbClr val="003399"/>
                </a:solidFill>
                <a:latin typeface="Calibri"/>
                <a:ea typeface="Arial Bold" charset="0"/>
                <a:cs typeface="Calibri"/>
                <a:sym typeface="Arial Bold" charset="0"/>
              </a:rPr>
              <a:t>official CTA-MC pipelines</a:t>
            </a:r>
          </a:p>
          <a:p>
            <a:pPr>
              <a:lnSpc>
                <a:spcPct val="120000"/>
              </a:lnSpc>
              <a:spcAft>
                <a:spcPts val="600"/>
              </a:spcAft>
              <a:buFont typeface="Wingdings" charset="2"/>
              <a:buChar char="²"/>
            </a:pPr>
            <a:r>
              <a:rPr lang="en-US" sz="2000" b="1" dirty="0">
                <a:solidFill>
                  <a:srgbClr val="003399"/>
                </a:solidFill>
                <a:latin typeface="Calibri"/>
                <a:ea typeface="Arial Bold" charset="0"/>
                <a:cs typeface="Calibri"/>
                <a:sym typeface="Arial Bold" charset="0"/>
              </a:rPr>
              <a:t> Sensitivity:</a:t>
            </a:r>
          </a:p>
          <a:p>
            <a:pPr lvl="1">
              <a:lnSpc>
                <a:spcPct val="120000"/>
              </a:lnSpc>
              <a:spcAft>
                <a:spcPts val="600"/>
              </a:spcAft>
            </a:pPr>
            <a:r>
              <a:rPr lang="en-US" sz="2000" dirty="0">
                <a:solidFill>
                  <a:srgbClr val="003399"/>
                </a:solidFill>
                <a:latin typeface="Calibri"/>
                <a:ea typeface="Arial" charset="0"/>
                <a:cs typeface="Calibri"/>
                <a:sym typeface="Arial" charset="0"/>
              </a:rPr>
              <a:t>slightly better than H.E.S.S. above ~10 TeV for an array composed of 9 telescopes</a:t>
            </a:r>
          </a:p>
          <a:p>
            <a:pPr>
              <a:lnSpc>
                <a:spcPct val="120000"/>
              </a:lnSpc>
              <a:spcAft>
                <a:spcPts val="600"/>
              </a:spcAft>
              <a:buFont typeface="Wingdings" charset="2"/>
              <a:buChar char="²"/>
            </a:pPr>
            <a:r>
              <a:rPr lang="en-US" sz="2000" b="1" dirty="0">
                <a:solidFill>
                  <a:srgbClr val="003399"/>
                </a:solidFill>
                <a:latin typeface="Calibri"/>
                <a:ea typeface="Arial Bold" charset="0"/>
                <a:cs typeface="Calibri"/>
                <a:sym typeface="Arial Bold" charset="0"/>
              </a:rPr>
              <a:t> Angular resolution:</a:t>
            </a:r>
          </a:p>
          <a:p>
            <a:pPr lvl="1">
              <a:lnSpc>
                <a:spcPct val="120000"/>
              </a:lnSpc>
              <a:spcAft>
                <a:spcPts val="600"/>
              </a:spcAft>
            </a:pPr>
            <a:r>
              <a:rPr lang="en-US" sz="2000" dirty="0">
                <a:solidFill>
                  <a:srgbClr val="003399"/>
                </a:solidFill>
                <a:latin typeface="Calibri"/>
                <a:ea typeface="Arial" charset="0"/>
                <a:cs typeface="Calibri"/>
                <a:sym typeface="Arial" charset="0"/>
              </a:rPr>
              <a:t>a few (4–5) arcmin</a:t>
            </a:r>
          </a:p>
          <a:p>
            <a:pPr>
              <a:lnSpc>
                <a:spcPct val="120000"/>
              </a:lnSpc>
              <a:spcAft>
                <a:spcPts val="600"/>
              </a:spcAft>
              <a:buFont typeface="Wingdings" charset="2"/>
              <a:buChar char="²"/>
            </a:pPr>
            <a:r>
              <a:rPr lang="en-US" sz="2000" b="1" dirty="0">
                <a:solidFill>
                  <a:srgbClr val="003399"/>
                </a:solidFill>
                <a:latin typeface="Calibri"/>
                <a:ea typeface="Arial Bold" charset="0"/>
                <a:cs typeface="Calibri"/>
                <a:sym typeface="Arial Bold" charset="0"/>
              </a:rPr>
              <a:t> Energy resolution:</a:t>
            </a:r>
            <a:endParaRPr lang="en-US" sz="2000" dirty="0">
              <a:solidFill>
                <a:srgbClr val="003399"/>
              </a:solidFill>
              <a:latin typeface="Calibri"/>
              <a:ea typeface="Arial" charset="0"/>
              <a:cs typeface="Calibri"/>
              <a:sym typeface="Arial" charset="0"/>
            </a:endParaRPr>
          </a:p>
          <a:p>
            <a:pPr lvl="1">
              <a:lnSpc>
                <a:spcPct val="120000"/>
              </a:lnSpc>
              <a:spcAft>
                <a:spcPts val="600"/>
              </a:spcAft>
            </a:pPr>
            <a:r>
              <a:rPr lang="en-US" sz="2000" dirty="0">
                <a:solidFill>
                  <a:srgbClr val="003399"/>
                </a:solidFill>
                <a:latin typeface="Calibri"/>
                <a:ea typeface="Arial" charset="0"/>
                <a:cs typeface="Calibri"/>
                <a:sym typeface="Arial" charset="0"/>
              </a:rPr>
              <a:t>of the order of 10-15%</a:t>
            </a:r>
          </a:p>
          <a:p>
            <a:pPr>
              <a:lnSpc>
                <a:spcPct val="120000"/>
              </a:lnSpc>
              <a:spcAft>
                <a:spcPts val="600"/>
              </a:spcAft>
              <a:buFont typeface="Wingdings" charset="2"/>
              <a:buChar char="²"/>
            </a:pPr>
            <a:r>
              <a:rPr lang="en-US" sz="2000" b="1" dirty="0">
                <a:solidFill>
                  <a:srgbClr val="003399"/>
                </a:solidFill>
                <a:latin typeface="Calibri"/>
                <a:ea typeface="Arial Bold" charset="0"/>
                <a:cs typeface="Calibri"/>
                <a:sym typeface="Arial Bold" charset="0"/>
              </a:rPr>
              <a:t> Wide field of view: </a:t>
            </a:r>
            <a:r>
              <a:rPr lang="en-US" sz="2000" dirty="0">
                <a:solidFill>
                  <a:srgbClr val="003399"/>
                </a:solidFill>
                <a:latin typeface="Calibri"/>
                <a:ea typeface="Arial" charset="0"/>
                <a:cs typeface="Calibri"/>
                <a:sym typeface="Arial" charset="0"/>
              </a:rPr>
              <a:t>~10°</a:t>
            </a:r>
          </a:p>
        </p:txBody>
      </p:sp>
      <p:sp>
        <p:nvSpPr>
          <p:cNvPr id="23" name="Titolo 1"/>
          <p:cNvSpPr txBox="1">
            <a:spLocks/>
          </p:cNvSpPr>
          <p:nvPr/>
        </p:nvSpPr>
        <p:spPr>
          <a:xfrm>
            <a:off x="660699" y="134974"/>
            <a:ext cx="10515600" cy="7421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sz="36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Prestazioni del Mini-array ASTRI</a:t>
            </a:r>
            <a:endParaRPr lang="it-IT" sz="36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9554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sellaDiTesto 9"/>
          <p:cNvSpPr txBox="1"/>
          <p:nvPr/>
        </p:nvSpPr>
        <p:spPr>
          <a:xfrm>
            <a:off x="330925" y="1133337"/>
            <a:ext cx="9614264" cy="5309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32" lvl="1" indent="-285744">
              <a:buFont typeface="Arial" panose="020B0604020202020204" pitchFamily="34" charset="0"/>
              <a:buChar char="•"/>
            </a:pPr>
            <a:r>
              <a:rPr lang="it-IT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Specchi</a:t>
            </a:r>
            <a:endParaRPr lang="it-IT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r>
              <a:rPr lang="it-IT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 </a:t>
            </a:r>
            <a:r>
              <a:rPr lang="it-IT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 </a:t>
            </a:r>
            <a:r>
              <a:rPr lang="it-IT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affido diretto (MEDIALARIO</a:t>
            </a:r>
            <a:r>
              <a:rPr lang="it-IT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) </a:t>
            </a:r>
            <a:r>
              <a:rPr lang="it-IT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 </a:t>
            </a:r>
            <a:r>
              <a:rPr lang="it-IT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Contratto</a:t>
            </a:r>
            <a:endParaRPr lang="it-IT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657309" lvl="3" indent="-285744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ASTRI – 10 set </a:t>
            </a:r>
            <a:r>
              <a:rPr lang="it-IT" sz="1400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(1 </a:t>
            </a:r>
            <a:r>
              <a:rPr lang="it-IT" sz="1400" dirty="0" err="1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spare</a:t>
            </a:r>
            <a:r>
              <a:rPr lang="it-IT" sz="1400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) </a:t>
            </a:r>
            <a:endParaRPr lang="it-IT" sz="1400" dirty="0">
              <a:solidFill>
                <a:srgbClr val="00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657309" lvl="3" indent="-285744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MST </a:t>
            </a:r>
            <a:r>
              <a:rPr lang="it-IT" sz="1600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primario </a:t>
            </a:r>
            <a:r>
              <a:rPr lang="it-IT" sz="1600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2 set  </a:t>
            </a:r>
          </a:p>
          <a:p>
            <a:pPr marL="1657309" lvl="3" indent="-285744">
              <a:buFont typeface="Arial" panose="020B0604020202020204" pitchFamily="34" charset="0"/>
              <a:buChar char="•"/>
            </a:pPr>
            <a:r>
              <a:rPr lang="it-IT" sz="1600" dirty="0" err="1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pSCT</a:t>
            </a:r>
            <a:r>
              <a:rPr lang="it-IT" sz="1600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600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secondario </a:t>
            </a:r>
            <a:r>
              <a:rPr lang="it-IT" sz="1600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 set)</a:t>
            </a:r>
          </a:p>
          <a:p>
            <a:pPr lvl="2"/>
            <a:r>
              <a:rPr lang="it-IT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 </a:t>
            </a:r>
            <a:r>
              <a:rPr lang="it-IT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 </a:t>
            </a:r>
            <a:r>
              <a:rPr lang="it-IT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affido diretto (</a:t>
            </a:r>
            <a:r>
              <a:rPr lang="it-IT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FLABEG) </a:t>
            </a:r>
            <a:r>
              <a:rPr lang="it-IT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 </a:t>
            </a:r>
            <a:r>
              <a:rPr lang="it-IT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Negoziazione</a:t>
            </a:r>
          </a:p>
          <a:p>
            <a:pPr lvl="2"/>
            <a:endParaRPr lang="it-IT" sz="1100" b="1" dirty="0">
              <a:solidFill>
                <a:srgbClr val="00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32" lvl="1" indent="-285744">
              <a:buFont typeface="Arial" panose="020B0604020202020204" pitchFamily="34" charset="0"/>
              <a:buChar char="•"/>
            </a:pPr>
            <a:r>
              <a:rPr lang="it-IT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Camere</a:t>
            </a:r>
            <a:endParaRPr lang="it-IT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r>
              <a:rPr lang="it-IT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ASICS </a:t>
            </a:r>
            <a:r>
              <a:rPr lang="it-IT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 </a:t>
            </a:r>
            <a:r>
              <a:rPr lang="it-IT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affido diretto </a:t>
            </a:r>
            <a:r>
              <a:rPr lang="it-IT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(WEEROC) </a:t>
            </a:r>
            <a:r>
              <a:rPr lang="it-IT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 </a:t>
            </a:r>
            <a:r>
              <a:rPr lang="it-IT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Preparazione documenti</a:t>
            </a:r>
            <a:endParaRPr lang="it-IT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r>
              <a:rPr lang="it-IT" dirty="0" err="1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SiPM</a:t>
            </a:r>
            <a:r>
              <a:rPr lang="it-IT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 Gara internazionale </a:t>
            </a:r>
            <a:r>
              <a:rPr lang="it-IT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 </a:t>
            </a:r>
            <a:r>
              <a:rPr lang="it-IT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Preparazione </a:t>
            </a:r>
            <a:r>
              <a:rPr lang="it-IT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documenti</a:t>
            </a:r>
            <a:endParaRPr lang="it-IT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r>
              <a:rPr lang="it-IT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Camera </a:t>
            </a:r>
            <a:r>
              <a:rPr lang="it-IT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 </a:t>
            </a:r>
            <a:r>
              <a:rPr lang="it-IT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Gara Internazionale  </a:t>
            </a:r>
            <a:r>
              <a:rPr lang="it-IT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Preparazione </a:t>
            </a:r>
            <a:r>
              <a:rPr lang="it-IT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documenti</a:t>
            </a:r>
            <a:endParaRPr lang="it-IT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  <a:sym typeface="Symbol" panose="05050102010706020507" pitchFamily="18" charset="2"/>
            </a:endParaRP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11 </a:t>
            </a:r>
            <a:r>
              <a:rPr lang="it-IT" sz="1600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Camere </a:t>
            </a:r>
            <a:r>
              <a:rPr lang="it-IT" sz="1600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– 1 </a:t>
            </a:r>
            <a:r>
              <a:rPr lang="it-IT" sz="1600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modello QM, </a:t>
            </a:r>
            <a:r>
              <a:rPr lang="it-IT" sz="1600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10 </a:t>
            </a:r>
            <a:r>
              <a:rPr lang="it-IT" sz="1600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camere </a:t>
            </a:r>
            <a:r>
              <a:rPr lang="it-IT" sz="1600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(1 </a:t>
            </a:r>
            <a:r>
              <a:rPr lang="it-IT" sz="1600" dirty="0" err="1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spare</a:t>
            </a:r>
            <a:r>
              <a:rPr lang="it-IT" sz="1600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) 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endParaRPr lang="it-IT" sz="1100" dirty="0">
              <a:solidFill>
                <a:srgbClr val="00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32" lvl="1" indent="-285744">
              <a:buFont typeface="Arial" panose="020B0604020202020204" pitchFamily="34" charset="0"/>
              <a:buChar char="•"/>
            </a:pPr>
            <a:r>
              <a:rPr lang="it-IT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Strutture</a:t>
            </a:r>
            <a:r>
              <a:rPr lang="it-IT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it-IT" sz="2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377" lvl="2"/>
            <a:r>
              <a:rPr lang="it-IT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Primi </a:t>
            </a:r>
            <a:r>
              <a:rPr lang="it-IT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lang="it-IT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telescopi: saranno costruiti dal consorzio </a:t>
            </a:r>
            <a:r>
              <a:rPr lang="it-IT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GEC </a:t>
            </a:r>
            <a:r>
              <a:rPr lang="it-IT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 </a:t>
            </a:r>
            <a:r>
              <a:rPr lang="it-IT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Redesign</a:t>
            </a:r>
            <a:r>
              <a:rPr lang="it-IT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 prototipo</a:t>
            </a:r>
            <a:endParaRPr lang="it-IT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377" lvl="2"/>
            <a:r>
              <a:rPr lang="it-IT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 </a:t>
            </a:r>
            <a:r>
              <a:rPr lang="it-IT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strutture rimanenti </a:t>
            </a:r>
            <a:r>
              <a:rPr lang="it-IT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 </a:t>
            </a:r>
            <a:r>
              <a:rPr lang="it-IT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Gara </a:t>
            </a:r>
            <a:r>
              <a:rPr lang="it-IT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internazionale </a:t>
            </a:r>
            <a:r>
              <a:rPr lang="it-IT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 </a:t>
            </a:r>
            <a:r>
              <a:rPr lang="it-IT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Ritardata</a:t>
            </a:r>
          </a:p>
          <a:p>
            <a:pPr marL="914377" lvl="2"/>
            <a:endParaRPr lang="it-IT" sz="1100" dirty="0">
              <a:solidFill>
                <a:srgbClr val="003399"/>
              </a:solidFill>
              <a:latin typeface="Arial" panose="020B0604020202020204" pitchFamily="34" charset="0"/>
              <a:cs typeface="Arial" panose="020B0604020202020204" pitchFamily="34" charset="0"/>
              <a:sym typeface="Symbol" panose="05050102010706020507" pitchFamily="18" charset="2"/>
            </a:endParaRPr>
          </a:p>
          <a:p>
            <a:pPr marL="742927" lvl="1" indent="-285750">
              <a:buFont typeface="Arial" panose="020B0604020202020204" pitchFamily="34" charset="0"/>
              <a:buChar char="•"/>
            </a:pPr>
            <a:r>
              <a:rPr lang="it-IT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Software</a:t>
            </a:r>
            <a:endParaRPr lang="it-IT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  <a:sym typeface="Symbol" panose="05050102010706020507" pitchFamily="18" charset="2"/>
            </a:endParaRPr>
          </a:p>
          <a:p>
            <a:pPr marL="914377" lvl="2"/>
            <a:r>
              <a:rPr lang="it-IT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Acquisizione di HW </a:t>
            </a:r>
            <a:endParaRPr lang="it-IT" dirty="0">
              <a:solidFill>
                <a:srgbClr val="003399"/>
              </a:solidFill>
              <a:latin typeface="Arial" panose="020B0604020202020204" pitchFamily="34" charset="0"/>
              <a:cs typeface="Arial" panose="020B0604020202020204" pitchFamily="34" charset="0"/>
              <a:sym typeface="Symbol" panose="05050102010706020507" pitchFamily="18" charset="2"/>
            </a:endParaRPr>
          </a:p>
          <a:p>
            <a:pPr marL="914377" lvl="2"/>
            <a:r>
              <a:rPr lang="it-IT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Contratti industriali per sviluppo SW</a:t>
            </a:r>
            <a:endParaRPr lang="it-IT" dirty="0">
              <a:solidFill>
                <a:srgbClr val="003399"/>
              </a:solidFill>
              <a:latin typeface="Arial" panose="020B0604020202020204" pitchFamily="34" charset="0"/>
              <a:cs typeface="Arial" panose="020B0604020202020204" pitchFamily="34" charset="0"/>
              <a:sym typeface="Symbol" panose="05050102010706020507" pitchFamily="18" charset="2"/>
            </a:endParaRPr>
          </a:p>
        </p:txBody>
      </p:sp>
      <p:sp>
        <p:nvSpPr>
          <p:cNvPr id="11" name="Titolo 1"/>
          <p:cNvSpPr txBox="1">
            <a:spLocks/>
          </p:cNvSpPr>
          <p:nvPr/>
        </p:nvSpPr>
        <p:spPr>
          <a:xfrm>
            <a:off x="838200" y="365126"/>
            <a:ext cx="10515600" cy="6030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sz="36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Realizzazione del Mini–array ASTRI</a:t>
            </a:r>
            <a:endParaRPr lang="it-IT" sz="36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2797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/>
          <p:cNvSpPr/>
          <p:nvPr/>
        </p:nvSpPr>
        <p:spPr>
          <a:xfrm>
            <a:off x="762001" y="1339727"/>
            <a:ext cx="1009425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44" indent="-285744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Primo batch di </a:t>
            </a:r>
            <a:r>
              <a:rPr lang="en-US" sz="2400" b="1" dirty="0" err="1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telescopi</a:t>
            </a:r>
            <a:r>
              <a:rPr lang="en-US" sz="2400" b="1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(3) </a:t>
            </a:r>
            <a:r>
              <a:rPr lang="en-US" sz="2400" b="1" dirty="0" err="1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pronti</a:t>
            </a:r>
            <a:r>
              <a:rPr lang="en-US" sz="2400" b="1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per la </a:t>
            </a:r>
            <a:r>
              <a:rPr lang="en-US" sz="2400" b="1" dirty="0" err="1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consegna</a:t>
            </a:r>
            <a:r>
              <a:rPr lang="en-US" sz="2400" b="1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al </a:t>
            </a:r>
            <a:r>
              <a:rPr lang="en-US" sz="2400" b="1" dirty="0" err="1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sito</a:t>
            </a:r>
            <a:r>
              <a:rPr lang="en-US" sz="2400" b="1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sud</a:t>
            </a:r>
            <a:r>
              <a:rPr lang="en-US" sz="2400" b="1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CTA </a:t>
            </a:r>
            <a:r>
              <a:rPr lang="en-US" sz="2400" b="1" dirty="0" err="1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</a:t>
            </a:r>
            <a:r>
              <a:rPr lang="en-US" sz="2400" b="1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fine 2017 </a:t>
            </a:r>
            <a:r>
              <a:rPr lang="en-US" sz="2400" b="1" dirty="0" err="1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</a:t>
            </a:r>
            <a:r>
              <a:rPr lang="en-US" sz="2400" b="1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inizio</a:t>
            </a:r>
            <a:r>
              <a:rPr lang="en-US" sz="2400" b="1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2018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AIV al </a:t>
            </a:r>
            <a:r>
              <a:rPr lang="en-US" sz="2400" b="1" dirty="0" err="1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sito</a:t>
            </a:r>
            <a:r>
              <a:rPr lang="en-US" sz="2400" b="1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sz="2400" b="1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Q1 </a:t>
            </a:r>
            <a:r>
              <a:rPr lang="en-US" sz="2400" b="1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n-US" sz="2400" b="1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2018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Secondo </a:t>
            </a:r>
            <a:r>
              <a:rPr lang="en-US" sz="2400" b="1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batch </a:t>
            </a:r>
            <a:r>
              <a:rPr lang="en-US" sz="2400" b="1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primavera del </a:t>
            </a:r>
            <a:r>
              <a:rPr lang="en-US" sz="2400" b="1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2018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en-US" sz="2400" b="1" dirty="0" err="1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Terzo</a:t>
            </a:r>
            <a:r>
              <a:rPr lang="en-US" sz="2400" b="1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batch estate 2018</a:t>
            </a:r>
            <a:endParaRPr lang="en-US" sz="2400" b="1" dirty="0">
              <a:solidFill>
                <a:srgbClr val="00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Commissioning </a:t>
            </a:r>
            <a:r>
              <a:rPr lang="en-US" sz="2400" b="1" dirty="0" err="1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dei</a:t>
            </a:r>
            <a:r>
              <a:rPr lang="en-US" sz="2400" b="1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telescopi</a:t>
            </a:r>
            <a:r>
              <a:rPr lang="en-US" sz="2400" b="1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per la fine del </a:t>
            </a:r>
            <a:r>
              <a:rPr lang="en-US" sz="2400" b="1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2018</a:t>
            </a:r>
          </a:p>
        </p:txBody>
      </p:sp>
      <p:sp>
        <p:nvSpPr>
          <p:cNvPr id="13" name="Titolo 1"/>
          <p:cNvSpPr txBox="1">
            <a:spLocks/>
          </p:cNvSpPr>
          <p:nvPr/>
        </p:nvSpPr>
        <p:spPr>
          <a:xfrm>
            <a:off x="660699" y="134974"/>
            <a:ext cx="10515600" cy="7421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sz="36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Schedula…</a:t>
            </a:r>
            <a:endParaRPr lang="it-IT" sz="36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Freccia bidirezionale verticale 3"/>
          <p:cNvSpPr/>
          <p:nvPr/>
        </p:nvSpPr>
        <p:spPr>
          <a:xfrm>
            <a:off x="3760566" y="3770812"/>
            <a:ext cx="566058" cy="1140823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Rettangolo 14"/>
          <p:cNvSpPr/>
          <p:nvPr/>
        </p:nvSpPr>
        <p:spPr>
          <a:xfrm>
            <a:off x="873599" y="5034396"/>
            <a:ext cx="85637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44" indent="-285744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CTA Pre-Production Readiness Review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en-US" sz="2400" b="1" dirty="0" err="1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Disponibilità</a:t>
            </a:r>
            <a:r>
              <a:rPr lang="en-US" sz="2400" b="1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del </a:t>
            </a:r>
            <a:r>
              <a:rPr lang="en-US" sz="2400" b="1" dirty="0" err="1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sito</a:t>
            </a:r>
            <a:endParaRPr lang="en-US" sz="2400" b="1" dirty="0">
              <a:solidFill>
                <a:srgbClr val="00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7838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748" y="1464074"/>
            <a:ext cx="2981407" cy="4472111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1362" y="4196214"/>
            <a:ext cx="3813203" cy="2542135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2184" y="903030"/>
            <a:ext cx="4329658" cy="3247244"/>
          </a:xfrm>
          <a:prstGeom prst="rect">
            <a:avLst/>
          </a:prstGeom>
        </p:spPr>
      </p:pic>
      <p:sp>
        <p:nvSpPr>
          <p:cNvPr id="8" name="Titolo 1"/>
          <p:cNvSpPr txBox="1">
            <a:spLocks/>
          </p:cNvSpPr>
          <p:nvPr/>
        </p:nvSpPr>
        <p:spPr>
          <a:xfrm>
            <a:off x="578858" y="299968"/>
            <a:ext cx="6224451" cy="6030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sz="36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Il team ASTRI al lavoro…</a:t>
            </a:r>
            <a:endParaRPr lang="it-IT" sz="36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7140" y="1899842"/>
            <a:ext cx="3218028" cy="2403589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947"/>
          <a:stretch/>
        </p:blipFill>
        <p:spPr>
          <a:xfrm rot="5400000">
            <a:off x="7294458" y="4373409"/>
            <a:ext cx="2331969" cy="2352060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1647" y="500677"/>
            <a:ext cx="3023731" cy="2267799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9680" y="3700130"/>
            <a:ext cx="2124299" cy="2832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80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1910</TotalTime>
  <Words>815</Words>
  <Application>Microsoft Office PowerPoint</Application>
  <PresentationFormat>Widescreen</PresentationFormat>
  <Paragraphs>183</Paragraphs>
  <Slides>23</Slides>
  <Notes>9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11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23</vt:i4>
      </vt:variant>
    </vt:vector>
  </HeadingPairs>
  <TitlesOfParts>
    <vt:vector size="35" baseType="lpstr">
      <vt:lpstr>Arial</vt:lpstr>
      <vt:lpstr>Arial Bold</vt:lpstr>
      <vt:lpstr>Calibri</vt:lpstr>
      <vt:lpstr>Calibri Light</vt:lpstr>
      <vt:lpstr>Comic Sans MS</vt:lpstr>
      <vt:lpstr>Gill Sans</vt:lpstr>
      <vt:lpstr>Helvetica</vt:lpstr>
      <vt:lpstr>Symbol</vt:lpstr>
      <vt:lpstr>Times New Roman</vt:lpstr>
      <vt:lpstr>Wingdings</vt:lpstr>
      <vt:lpstr>ヒラギノ角ゴ ProN W3</vt:lpstr>
      <vt:lpstr>Tema di Office</vt:lpstr>
      <vt:lpstr>Presentazione standard di PowerPoint</vt:lpstr>
      <vt:lpstr>Il progetto ASTRI</vt:lpstr>
      <vt:lpstr>Chi è chi in ASTRI…</vt:lpstr>
      <vt:lpstr>ASTRI in tabelle…</vt:lpstr>
      <vt:lpstr>ASTRI in tabelle…</vt:lpstr>
      <vt:lpstr>ASTRI in tabelle…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Il sito sud di CTA</vt:lpstr>
      <vt:lpstr>Layout di CTA al sito Sud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osvaldo catalano</dc:creator>
  <cp:lastModifiedBy>scuderi</cp:lastModifiedBy>
  <cp:revision>64</cp:revision>
  <dcterms:created xsi:type="dcterms:W3CDTF">2016-10-14T14:09:29Z</dcterms:created>
  <dcterms:modified xsi:type="dcterms:W3CDTF">2016-10-20T13:10:40Z</dcterms:modified>
</cp:coreProperties>
</file>